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ustomXml" Target="../customXml/item1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theme" Target="theme/theme1.xml"/><Relationship Id="rId16" Type="http://schemas.openxmlformats.org/officeDocument/2006/relationships/slide" Target="slides/slide1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339F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339F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339F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5884164"/>
            <a:ext cx="12191999" cy="970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5975603"/>
            <a:ext cx="12192000" cy="868680"/>
          </a:xfrm>
          <a:custGeom>
            <a:avLst/>
            <a:gdLst/>
            <a:ahLst/>
            <a:cxnLst/>
            <a:rect l="l" t="t" r="r" b="b"/>
            <a:pathLst>
              <a:path w="12192000" h="868679">
                <a:moveTo>
                  <a:pt x="12192000" y="0"/>
                </a:moveTo>
                <a:lnTo>
                  <a:pt x="0" y="0"/>
                </a:lnTo>
                <a:lnTo>
                  <a:pt x="0" y="868680"/>
                </a:lnTo>
                <a:lnTo>
                  <a:pt x="12192000" y="86868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70559" y="6097522"/>
            <a:ext cx="1501140" cy="6690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9985" y="3028010"/>
            <a:ext cx="3272028" cy="757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00339F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7458" y="1634998"/>
            <a:ext cx="10597083" cy="1998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hyperlink" Target="https://www.verywellmind.com/a-list-of-psychology-careers-2794917" TargetMode="External"/><Relationship Id="rId4" Type="http://schemas.openxmlformats.org/officeDocument/2006/relationships/image" Target="../media/image1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hyperlink" Target="https://www.compsy.be/" TargetMode="External"/><Relationship Id="rId4" Type="http://schemas.openxmlformats.org/officeDocument/2006/relationships/hyperlink" Target="https://vvkp.be/je-erkenning-als-klinisch-psycholoog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1523"/>
              <a:ext cx="12131039" cy="48844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4878323"/>
              <a:ext cx="12166600" cy="1979930"/>
            </a:xfrm>
            <a:custGeom>
              <a:avLst/>
              <a:gdLst/>
              <a:ahLst/>
              <a:cxnLst/>
              <a:rect l="l" t="t" r="r" b="b"/>
              <a:pathLst>
                <a:path w="12166600" h="1979929">
                  <a:moveTo>
                    <a:pt x="12166092" y="1979673"/>
                  </a:moveTo>
                  <a:lnTo>
                    <a:pt x="12166092" y="0"/>
                  </a:lnTo>
                  <a:lnTo>
                    <a:pt x="0" y="0"/>
                  </a:lnTo>
                  <a:lnTo>
                    <a:pt x="0" y="1979673"/>
                  </a:lnTo>
                  <a:lnTo>
                    <a:pt x="12166092" y="197967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40663" y="5346191"/>
              <a:ext cx="3189732" cy="11247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9554556" y="0"/>
            <a:ext cx="2637790" cy="6845934"/>
          </a:xfrm>
          <a:custGeom>
            <a:avLst/>
            <a:gdLst/>
            <a:ahLst/>
            <a:cxnLst/>
            <a:rect l="l" t="t" r="r" b="b"/>
            <a:pathLst>
              <a:path w="2637790" h="6845934">
                <a:moveTo>
                  <a:pt x="2637443" y="0"/>
                </a:moveTo>
                <a:lnTo>
                  <a:pt x="0" y="0"/>
                </a:lnTo>
                <a:lnTo>
                  <a:pt x="2637443" y="6845805"/>
                </a:lnTo>
                <a:lnTo>
                  <a:pt x="2637443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7" name="object 7"/>
          <p:cNvGrpSpPr/>
          <p:nvPr/>
        </p:nvGrpSpPr>
        <p:grpSpPr>
          <a:xfrm>
            <a:off x="1639823" y="1589532"/>
            <a:ext cx="6590030" cy="1664335"/>
            <a:chOff x="1639823" y="1589532"/>
            <a:chExt cx="6590030" cy="1664335"/>
          </a:xfrm>
        </p:grpSpPr>
        <p:sp>
          <p:nvSpPr>
            <p:cNvPr id="8" name="object 8"/>
            <p:cNvSpPr/>
            <p:nvPr/>
          </p:nvSpPr>
          <p:spPr>
            <a:xfrm>
              <a:off x="1639823" y="1589532"/>
              <a:ext cx="6590030" cy="1664335"/>
            </a:xfrm>
            <a:custGeom>
              <a:avLst/>
              <a:gdLst/>
              <a:ahLst/>
              <a:cxnLst/>
              <a:rect l="l" t="t" r="r" b="b"/>
              <a:pathLst>
                <a:path w="6590030" h="1664335">
                  <a:moveTo>
                    <a:pt x="6589776" y="0"/>
                  </a:moveTo>
                  <a:lnTo>
                    <a:pt x="0" y="0"/>
                  </a:lnTo>
                  <a:lnTo>
                    <a:pt x="0" y="1664208"/>
                  </a:lnTo>
                  <a:lnTo>
                    <a:pt x="6589776" y="1664208"/>
                  </a:lnTo>
                  <a:lnTo>
                    <a:pt x="6589776" y="0"/>
                  </a:lnTo>
                  <a:close/>
                </a:path>
              </a:pathLst>
            </a:custGeom>
            <a:solidFill>
              <a:srgbClr val="0031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551420" y="1589532"/>
              <a:ext cx="678180" cy="1664335"/>
            </a:xfrm>
            <a:custGeom>
              <a:avLst/>
              <a:gdLst/>
              <a:ahLst/>
              <a:cxnLst/>
              <a:rect l="l" t="t" r="r" b="b"/>
              <a:pathLst>
                <a:path w="678179" h="1664335">
                  <a:moveTo>
                    <a:pt x="678179" y="0"/>
                  </a:moveTo>
                  <a:lnTo>
                    <a:pt x="0" y="0"/>
                  </a:lnTo>
                  <a:lnTo>
                    <a:pt x="678179" y="1664207"/>
                  </a:lnTo>
                  <a:lnTo>
                    <a:pt x="678179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979422" y="1988566"/>
            <a:ext cx="4742180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FFFFFF"/>
                </a:solidFill>
              </a:rPr>
              <a:t>Infosessie Profiel </a:t>
            </a:r>
            <a:r>
              <a:rPr dirty="0" sz="2800" spc="-15">
                <a:solidFill>
                  <a:srgbClr val="FFFFFF"/>
                </a:solidFill>
              </a:rPr>
              <a:t>Klinische  </a:t>
            </a:r>
            <a:r>
              <a:rPr dirty="0" sz="2800" spc="-10">
                <a:solidFill>
                  <a:srgbClr val="FFFFFF"/>
                </a:solidFill>
              </a:rPr>
              <a:t>Psychologie</a:t>
            </a:r>
            <a:endParaRPr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25300" y="714755"/>
            <a:ext cx="266700" cy="717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9327" y="402336"/>
            <a:ext cx="5626735" cy="376555"/>
          </a:xfrm>
          <a:prstGeom prst="rect"/>
          <a:solidFill>
            <a:srgbClr val="FF6600"/>
          </a:solidFill>
        </p:spPr>
        <p:txBody>
          <a:bodyPr wrap="square" lIns="0" tIns="3810" rIns="0" bIns="0" rtlCol="0" vert="horz">
            <a:spAutoFit/>
          </a:bodyPr>
          <a:lstStyle/>
          <a:p>
            <a:pPr marL="134620">
              <a:lnSpc>
                <a:spcPct val="100000"/>
              </a:lnSpc>
              <a:spcBef>
                <a:spcPts val="30"/>
              </a:spcBef>
            </a:pPr>
            <a:r>
              <a:rPr dirty="0" sz="2200" spc="-5">
                <a:solidFill>
                  <a:srgbClr val="FFFFFF"/>
                </a:solidFill>
              </a:rPr>
              <a:t>WERKVELD </a:t>
            </a:r>
            <a:r>
              <a:rPr dirty="0" sz="2200">
                <a:solidFill>
                  <a:srgbClr val="FFFFFF"/>
                </a:solidFill>
              </a:rPr>
              <a:t>KLINISCH</a:t>
            </a:r>
            <a:r>
              <a:rPr dirty="0" sz="2200" spc="-45">
                <a:solidFill>
                  <a:srgbClr val="FFFFFF"/>
                </a:solidFill>
              </a:rPr>
              <a:t> </a:t>
            </a:r>
            <a:r>
              <a:rPr dirty="0" sz="2200" spc="-10">
                <a:solidFill>
                  <a:srgbClr val="FFFFFF"/>
                </a:solidFill>
              </a:rPr>
              <a:t>PSYCHOLOGEN</a:t>
            </a:r>
            <a:endParaRPr sz="2200"/>
          </a:p>
        </p:txBody>
      </p:sp>
      <p:sp>
        <p:nvSpPr>
          <p:cNvPr id="4" name="object 4"/>
          <p:cNvSpPr txBox="1"/>
          <p:nvPr/>
        </p:nvSpPr>
        <p:spPr>
          <a:xfrm>
            <a:off x="797458" y="1064132"/>
            <a:ext cx="10478135" cy="55308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-(Psychiatrische)</a:t>
            </a:r>
            <a:r>
              <a:rPr dirty="0" sz="1400" spc="-3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ziekenhuizen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10">
                <a:solidFill>
                  <a:srgbClr val="00339F"/>
                </a:solidFill>
                <a:latin typeface="Verdana"/>
                <a:cs typeface="Verdana"/>
              </a:rPr>
              <a:t>-Centra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voor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Geestelijke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GezondheidsZorg</a:t>
            </a:r>
            <a:r>
              <a:rPr dirty="0" sz="1400" spc="-114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(CGGZ)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Verdana"/>
              <a:cs typeface="Verdana"/>
            </a:endParaRPr>
          </a:p>
          <a:p>
            <a:pPr marL="12700">
              <a:lnSpc>
                <a:spcPts val="1639"/>
              </a:lnSpc>
            </a:pPr>
            <a:r>
              <a:rPr dirty="0" sz="1400" spc="10">
                <a:solidFill>
                  <a:srgbClr val="00339F"/>
                </a:solidFill>
                <a:latin typeface="Verdana"/>
                <a:cs typeface="Verdana"/>
              </a:rPr>
              <a:t>-Centra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voor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algemeen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welzijnswerk (CAW):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deelwerkingen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zoals Centra voor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levens- en</a:t>
            </a:r>
            <a:r>
              <a:rPr dirty="0" sz="1400" spc="31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gezinsvragen,</a:t>
            </a:r>
            <a:endParaRPr sz="1400">
              <a:latin typeface="Verdana"/>
              <a:cs typeface="Verdana"/>
            </a:endParaRPr>
          </a:p>
          <a:p>
            <a:pPr marL="104139">
              <a:lnSpc>
                <a:spcPts val="1639"/>
              </a:lnSpc>
            </a:pP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crisisopvang,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begeleid</a:t>
            </a:r>
            <a:r>
              <a:rPr dirty="0" sz="1400" spc="-8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wonen,…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450">
              <a:latin typeface="Verdana"/>
              <a:cs typeface="Verdana"/>
            </a:endParaRPr>
          </a:p>
          <a:p>
            <a:pPr marL="166370" indent="-154305">
              <a:lnSpc>
                <a:spcPct val="100000"/>
              </a:lnSpc>
              <a:spcBef>
                <a:spcPts val="5"/>
              </a:spcBef>
              <a:buChar char="-"/>
              <a:tabLst>
                <a:tab pos="167005" algn="l"/>
              </a:tabLst>
            </a:pP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Centra voor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Leerlingenbegeleiding</a:t>
            </a:r>
            <a:r>
              <a:rPr dirty="0" sz="1400" spc="-7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(CLB)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339F"/>
              </a:buClr>
              <a:buFont typeface="Verdana"/>
              <a:buChar char="-"/>
            </a:pPr>
            <a:endParaRPr sz="1400">
              <a:latin typeface="Verdana"/>
              <a:cs typeface="Verdana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Scholen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(voor buitengewoon</a:t>
            </a:r>
            <a:r>
              <a:rPr dirty="0" sz="1400" spc="-7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onderwijs)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339F"/>
              </a:buClr>
              <a:buFont typeface="Verdana"/>
              <a:buChar char="-"/>
            </a:pPr>
            <a:endParaRPr sz="1400">
              <a:latin typeface="Verdana"/>
              <a:cs typeface="Verdana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Onderzoekscentra,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universiteiten,</a:t>
            </a:r>
            <a:r>
              <a:rPr dirty="0" sz="1400" spc="-8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…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00339F"/>
              </a:buClr>
              <a:buFont typeface="Verdana"/>
              <a:buChar char="-"/>
            </a:pPr>
            <a:endParaRPr sz="1450">
              <a:latin typeface="Verdana"/>
              <a:cs typeface="Verdana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Zelfstandige</a:t>
            </a:r>
            <a:r>
              <a:rPr dirty="0" sz="1400" spc="-4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(groeps)praktijk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339F"/>
              </a:buClr>
              <a:buFont typeface="Verdana"/>
              <a:buChar char="-"/>
            </a:pPr>
            <a:endParaRPr sz="1400">
              <a:latin typeface="Verdana"/>
              <a:cs typeface="Verdana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Politie: daderhulp,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slachtofferhulp, stressteam,</a:t>
            </a:r>
            <a:r>
              <a:rPr dirty="0" sz="1400" spc="-14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…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339F"/>
              </a:buClr>
              <a:buFont typeface="Verdana"/>
              <a:buChar char="-"/>
            </a:pPr>
            <a:endParaRPr sz="1400">
              <a:latin typeface="Verdana"/>
              <a:cs typeface="Verdana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Gevangenissen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4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-Voorzieningen bijzondere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jeugdbijstand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(Agentschap</a:t>
            </a:r>
            <a:r>
              <a:rPr dirty="0" sz="1400" spc="-9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Jongerenwelzijn)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-Voorzieningen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voor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kinderen en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volwassenen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met een handicap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(Agentschap voor Personen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met een</a:t>
            </a:r>
            <a:r>
              <a:rPr dirty="0" sz="1400" spc="-11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Handicap)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Verdana"/>
              <a:cs typeface="Verdana"/>
            </a:endParaRPr>
          </a:p>
          <a:p>
            <a:pPr marL="12700">
              <a:lnSpc>
                <a:spcPts val="1580"/>
              </a:lnSpc>
            </a:pP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-</a:t>
            </a:r>
            <a:r>
              <a:rPr dirty="0" sz="1400" spc="7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……</a:t>
            </a:r>
            <a:endParaRPr sz="1400">
              <a:latin typeface="Verdana"/>
              <a:cs typeface="Verdana"/>
            </a:endParaRPr>
          </a:p>
          <a:p>
            <a:pPr algn="r" marR="5080">
              <a:lnSpc>
                <a:spcPts val="1100"/>
              </a:lnSpc>
            </a:pPr>
            <a:r>
              <a:rPr dirty="0" sz="1000" spc="-5">
                <a:solidFill>
                  <a:srgbClr val="FF6600"/>
                </a:solidFill>
                <a:latin typeface="Verdana"/>
                <a:cs typeface="Verdana"/>
              </a:rPr>
              <a:t>Studeren</a:t>
            </a:r>
            <a:r>
              <a:rPr dirty="0" sz="1000" spc="-40">
                <a:solidFill>
                  <a:srgbClr val="FF6600"/>
                </a:solidFill>
                <a:latin typeface="Verdana"/>
                <a:cs typeface="Verdana"/>
              </a:rPr>
              <a:t> </a:t>
            </a:r>
            <a:r>
              <a:rPr dirty="0" sz="1000" spc="-10">
                <a:solidFill>
                  <a:srgbClr val="FF6600"/>
                </a:solidFill>
                <a:latin typeface="Verdana"/>
                <a:cs typeface="Verdana"/>
              </a:rPr>
              <a:t>HO</a:t>
            </a:r>
            <a:endParaRPr sz="1000">
              <a:latin typeface="Verdana"/>
              <a:cs typeface="Verdana"/>
            </a:endParaRPr>
          </a:p>
          <a:p>
            <a:pPr algn="r" marR="5080">
              <a:lnSpc>
                <a:spcPct val="100000"/>
              </a:lnSpc>
              <a:spcBef>
                <a:spcPts val="70"/>
              </a:spcBef>
            </a:pPr>
            <a:r>
              <a:rPr dirty="0" sz="1000" spc="-5">
                <a:solidFill>
                  <a:srgbClr val="00339F"/>
                </a:solidFill>
                <a:latin typeface="Verdana"/>
                <a:cs typeface="Verdana"/>
              </a:rPr>
              <a:t>11-7-2022 |</a:t>
            </a:r>
            <a:r>
              <a:rPr dirty="0" sz="1000" spc="-6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00339F"/>
                </a:solidFill>
                <a:latin typeface="Verdana"/>
                <a:cs typeface="Verdana"/>
              </a:rPr>
              <a:t>10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25300" y="714755"/>
            <a:ext cx="266700" cy="717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9327" y="719327"/>
            <a:ext cx="6596380" cy="421005"/>
          </a:xfrm>
          <a:prstGeom prst="rect"/>
          <a:solidFill>
            <a:srgbClr val="FF6600"/>
          </a:solidFill>
        </p:spPr>
        <p:txBody>
          <a:bodyPr wrap="square" lIns="0" tIns="47625" rIns="0" bIns="0" rtlCol="0" vert="horz">
            <a:spAutoFit/>
          </a:bodyPr>
          <a:lstStyle/>
          <a:p>
            <a:pPr marL="134620">
              <a:lnSpc>
                <a:spcPct val="100000"/>
              </a:lnSpc>
              <a:spcBef>
                <a:spcPts val="375"/>
              </a:spcBef>
              <a:tabLst>
                <a:tab pos="5843905" algn="l"/>
              </a:tabLst>
            </a:pPr>
            <a:r>
              <a:rPr dirty="0" sz="2200" spc="-5">
                <a:solidFill>
                  <a:srgbClr val="FFFFFF"/>
                </a:solidFill>
              </a:rPr>
              <a:t>MAAR</a:t>
            </a:r>
            <a:r>
              <a:rPr dirty="0" sz="2200" spc="5">
                <a:solidFill>
                  <a:srgbClr val="FFFFFF"/>
                </a:solidFill>
              </a:rPr>
              <a:t> </a:t>
            </a:r>
            <a:r>
              <a:rPr dirty="0" sz="2200" spc="-10">
                <a:solidFill>
                  <a:srgbClr val="FFFFFF"/>
                </a:solidFill>
              </a:rPr>
              <a:t>OOK	</a:t>
            </a:r>
            <a:r>
              <a:rPr dirty="0" u="heavy" baseline="4629" sz="2700" spc="-1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rlito"/>
                <a:cs typeface="Carlito"/>
                <a:hlinkClick r:id="rId3"/>
              </a:rPr>
              <a:t>Lijst</a:t>
            </a:r>
            <a:endParaRPr baseline="4629" sz="27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5393" y="1022096"/>
            <a:ext cx="3526790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Psychotherapeut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Neuropsycholoog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339F"/>
              </a:buClr>
              <a:buFont typeface="Arial"/>
              <a:buChar char="•"/>
            </a:pPr>
            <a:endParaRPr sz="115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HR-medewerker/consultant</a:t>
            </a:r>
            <a:r>
              <a:rPr dirty="0" sz="1200" spc="1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200" spc="-20">
                <a:solidFill>
                  <a:srgbClr val="00339F"/>
                </a:solidFill>
                <a:latin typeface="Verdana"/>
                <a:cs typeface="Verdana"/>
              </a:rPr>
              <a:t>(recruiter,</a:t>
            </a:r>
            <a:endParaRPr sz="12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dirty="0" sz="1200" spc="-25">
                <a:solidFill>
                  <a:srgbClr val="00339F"/>
                </a:solidFill>
                <a:latin typeface="Verdana"/>
                <a:cs typeface="Verdana"/>
              </a:rPr>
              <a:t>trainer,…)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10">
                <a:solidFill>
                  <a:srgbClr val="00339F"/>
                </a:solidFill>
                <a:latin typeface="Verdana"/>
                <a:cs typeface="Verdana"/>
              </a:rPr>
              <a:t>HR-manager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Preventieadviseur Psychosociale</a:t>
            </a:r>
            <a:r>
              <a:rPr dirty="0" sz="1200" spc="2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Aspecten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Coach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(Arbeids)Marktonderzoeker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5393" y="2851150"/>
            <a:ext cx="2314575" cy="1306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Professor/onderzoeker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10">
                <a:solidFill>
                  <a:srgbClr val="00339F"/>
                </a:solidFill>
                <a:latin typeface="Verdana"/>
                <a:cs typeface="Verdana"/>
              </a:rPr>
              <a:t>Verkeerspsycholoog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Studiebegeleider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Experimenteel</a:t>
            </a:r>
            <a:r>
              <a:rPr dirty="0" sz="1200" spc="-5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psycholoog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Sociaal</a:t>
            </a:r>
            <a:r>
              <a:rPr dirty="0" sz="1200" spc="-4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psycholoog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Gerontopsycholoog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Slaapspecialist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18093" y="4314570"/>
            <a:ext cx="351218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dirty="0" sz="1200" spc="-10">
                <a:solidFill>
                  <a:srgbClr val="00339F"/>
                </a:solidFill>
                <a:latin typeface="Verdana"/>
                <a:cs typeface="Verdana"/>
              </a:rPr>
              <a:t>Ontwikkelaar van </a:t>
            </a: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e-learning</a:t>
            </a:r>
            <a:r>
              <a:rPr dirty="0" sz="1200" spc="10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platformen</a:t>
            </a:r>
            <a:endParaRPr sz="1200">
              <a:latin typeface="Verdana"/>
              <a:cs typeface="Verdana"/>
            </a:endParaRPr>
          </a:p>
          <a:p>
            <a:pPr marL="286385" indent="-287020">
              <a:lnSpc>
                <a:spcPct val="100000"/>
              </a:lnSpc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Steun bij</a:t>
            </a:r>
            <a:r>
              <a:rPr dirty="0" sz="1200" spc="2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onderwijsvernieuwingsprojecten</a:t>
            </a:r>
            <a:endParaRPr sz="1200">
              <a:latin typeface="Verdana"/>
              <a:cs typeface="Verdana"/>
            </a:endParaRPr>
          </a:p>
          <a:p>
            <a:pPr marL="286385" indent="-287020">
              <a:lnSpc>
                <a:spcPct val="100000"/>
              </a:lnSpc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Schoolpsycholoog</a:t>
            </a:r>
            <a:endParaRPr sz="1200">
              <a:latin typeface="Verdana"/>
              <a:cs typeface="Verdana"/>
            </a:endParaRPr>
          </a:p>
          <a:p>
            <a:pPr marL="286385" indent="-287020">
              <a:lnSpc>
                <a:spcPct val="100000"/>
              </a:lnSpc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Leerlingenbegeleidier</a:t>
            </a:r>
            <a:endParaRPr sz="1200">
              <a:latin typeface="Verdana"/>
              <a:cs typeface="Verdana"/>
            </a:endParaRPr>
          </a:p>
          <a:p>
            <a:pPr marL="286385" indent="-287020">
              <a:lnSpc>
                <a:spcPct val="100000"/>
              </a:lnSpc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Change</a:t>
            </a:r>
            <a:r>
              <a:rPr dirty="0" sz="1200" spc="1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manager</a:t>
            </a:r>
            <a:endParaRPr sz="1200">
              <a:latin typeface="Verdana"/>
              <a:cs typeface="Verdana"/>
            </a:endParaRPr>
          </a:p>
          <a:p>
            <a:pPr marL="286385" indent="-287020">
              <a:lnSpc>
                <a:spcPct val="100000"/>
              </a:lnSpc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Adviseur educatieve</a:t>
            </a:r>
            <a:r>
              <a:rPr dirty="0" sz="1200" spc="4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200" spc="-5">
                <a:solidFill>
                  <a:srgbClr val="00339F"/>
                </a:solidFill>
                <a:latin typeface="Verdana"/>
                <a:cs typeface="Verdana"/>
              </a:rPr>
              <a:t>diensten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18093" y="5411520"/>
            <a:ext cx="1873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0339F"/>
                </a:solidFill>
                <a:latin typeface="Verdana"/>
                <a:cs typeface="Verdana"/>
              </a:rPr>
              <a:t>…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9327" y="1229867"/>
            <a:ext cx="6880859" cy="4585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493008" y="3236976"/>
            <a:ext cx="1645920" cy="431800"/>
          </a:xfrm>
          <a:prstGeom prst="rect">
            <a:avLst/>
          </a:prstGeom>
          <a:solidFill>
            <a:srgbClr val="FFE3B0"/>
          </a:solidFill>
        </p:spPr>
        <p:txBody>
          <a:bodyPr wrap="square" lIns="0" tIns="45720" rIns="0" bIns="0" rtlCol="0" vert="horz">
            <a:spAutoFit/>
          </a:bodyPr>
          <a:lstStyle/>
          <a:p>
            <a:pPr marL="413384">
              <a:lnSpc>
                <a:spcPct val="100000"/>
              </a:lnSpc>
              <a:spcBef>
                <a:spcPts val="360"/>
              </a:spcBef>
            </a:pPr>
            <a:r>
              <a:rPr dirty="0" sz="1050" b="1">
                <a:solidFill>
                  <a:srgbClr val="00414D"/>
                </a:solidFill>
                <a:latin typeface="Verdana"/>
                <a:cs typeface="Verdana"/>
              </a:rPr>
              <a:t>HR</a:t>
            </a:r>
            <a:r>
              <a:rPr dirty="0" sz="1050" spc="-20" b="1">
                <a:solidFill>
                  <a:srgbClr val="00414D"/>
                </a:solidFill>
                <a:latin typeface="Verdana"/>
                <a:cs typeface="Verdana"/>
              </a:rPr>
              <a:t> </a:t>
            </a:r>
            <a:r>
              <a:rPr dirty="0" sz="1050" b="1">
                <a:solidFill>
                  <a:srgbClr val="00414D"/>
                </a:solidFill>
                <a:latin typeface="Verdana"/>
                <a:cs typeface="Verdana"/>
              </a:rPr>
              <a:t>advisor</a:t>
            </a:r>
            <a:endParaRPr sz="10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5884164"/>
              <a:ext cx="12191999" cy="970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0" y="5975603"/>
              <a:ext cx="12192000" cy="868680"/>
            </a:xfrm>
            <a:custGeom>
              <a:avLst/>
              <a:gdLst/>
              <a:ahLst/>
              <a:cxnLst/>
              <a:rect l="l" t="t" r="r" b="b"/>
              <a:pathLst>
                <a:path w="12192000" h="868679">
                  <a:moveTo>
                    <a:pt x="12192000" y="0"/>
                  </a:moveTo>
                  <a:lnTo>
                    <a:pt x="0" y="0"/>
                  </a:lnTo>
                  <a:lnTo>
                    <a:pt x="0" y="868680"/>
                  </a:lnTo>
                  <a:lnTo>
                    <a:pt x="12192000" y="86868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70559" y="6097522"/>
              <a:ext cx="1501140" cy="66903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4112514" y="2364485"/>
            <a:ext cx="3968750" cy="2491105"/>
          </a:xfrm>
          <a:custGeom>
            <a:avLst/>
            <a:gdLst/>
            <a:ahLst/>
            <a:cxnLst/>
            <a:rect l="l" t="t" r="r" b="b"/>
            <a:pathLst>
              <a:path w="3968750" h="2491104">
                <a:moveTo>
                  <a:pt x="0" y="0"/>
                </a:moveTo>
                <a:lnTo>
                  <a:pt x="661415" y="0"/>
                </a:lnTo>
                <a:lnTo>
                  <a:pt x="1653539" y="0"/>
                </a:lnTo>
                <a:lnTo>
                  <a:pt x="3968495" y="0"/>
                </a:lnTo>
                <a:lnTo>
                  <a:pt x="3968495" y="1242821"/>
                </a:lnTo>
                <a:lnTo>
                  <a:pt x="3968495" y="1775459"/>
                </a:lnTo>
                <a:lnTo>
                  <a:pt x="3968495" y="2130552"/>
                </a:lnTo>
                <a:lnTo>
                  <a:pt x="1653539" y="2130552"/>
                </a:lnTo>
                <a:lnTo>
                  <a:pt x="662432" y="2490597"/>
                </a:lnTo>
                <a:lnTo>
                  <a:pt x="661415" y="2130552"/>
                </a:lnTo>
                <a:lnTo>
                  <a:pt x="0" y="2130552"/>
                </a:lnTo>
                <a:lnTo>
                  <a:pt x="0" y="1775459"/>
                </a:lnTo>
                <a:lnTo>
                  <a:pt x="0" y="1242821"/>
                </a:lnTo>
                <a:lnTo>
                  <a:pt x="0" y="0"/>
                </a:lnTo>
                <a:close/>
              </a:path>
            </a:pathLst>
          </a:custGeom>
          <a:ln w="44449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59985" y="3028010"/>
            <a:ext cx="321056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BEDANKT!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2114" y="1698472"/>
            <a:ext cx="5813425" cy="4097020"/>
          </a:xfrm>
          <a:prstGeom prst="rect">
            <a:avLst/>
          </a:prstGeom>
        </p:spPr>
        <p:txBody>
          <a:bodyPr wrap="square" lIns="0" tIns="12509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 b="1">
                <a:solidFill>
                  <a:srgbClr val="00339F"/>
                </a:solidFill>
                <a:latin typeface="Verdana"/>
                <a:cs typeface="Verdana"/>
              </a:rPr>
              <a:t>Scientist-practitioner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ts val="2280"/>
              </a:lnSpc>
              <a:spcBef>
                <a:spcPts val="10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Opleiding is </a:t>
            </a:r>
            <a:r>
              <a:rPr dirty="0" sz="2000">
                <a:solidFill>
                  <a:srgbClr val="00339F"/>
                </a:solidFill>
                <a:latin typeface="Verdana"/>
                <a:cs typeface="Verdana"/>
              </a:rPr>
              <a:t>m.n.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“wetenschap en </a:t>
            </a:r>
            <a:r>
              <a:rPr dirty="0" sz="2000" spc="-30">
                <a:solidFill>
                  <a:srgbClr val="00339F"/>
                </a:solidFill>
                <a:latin typeface="Verdana"/>
                <a:cs typeface="Verdana"/>
              </a:rPr>
              <a:t>theorie”,  </a:t>
            </a:r>
            <a:r>
              <a:rPr dirty="0" sz="2000">
                <a:solidFill>
                  <a:srgbClr val="00339F"/>
                </a:solidFill>
                <a:latin typeface="Verdana"/>
                <a:cs typeface="Verdana"/>
              </a:rPr>
              <a:t>maar </a:t>
            </a:r>
            <a:r>
              <a:rPr dirty="0" sz="2000" spc="-10">
                <a:solidFill>
                  <a:srgbClr val="00339F"/>
                </a:solidFill>
                <a:latin typeface="Verdana"/>
                <a:cs typeface="Verdana"/>
              </a:rPr>
              <a:t>gericht </a:t>
            </a:r>
            <a:r>
              <a:rPr dirty="0" sz="2000">
                <a:solidFill>
                  <a:srgbClr val="00339F"/>
                </a:solidFill>
                <a:latin typeface="Verdana"/>
                <a:cs typeface="Verdana"/>
              </a:rPr>
              <a:t>op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de</a:t>
            </a:r>
            <a:r>
              <a:rPr dirty="0" sz="2000" spc="-5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“praktijk”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Praktische</a:t>
            </a:r>
            <a:r>
              <a:rPr dirty="0" sz="2000" spc="-4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onderdelen</a:t>
            </a:r>
            <a:endParaRPr sz="2000">
              <a:latin typeface="Verdana"/>
              <a:cs typeface="Verdana"/>
            </a:endParaRPr>
          </a:p>
          <a:p>
            <a:pPr lvl="1" marL="623570" indent="-343535">
              <a:lnSpc>
                <a:spcPts val="2105"/>
              </a:lnSpc>
              <a:spcBef>
                <a:spcPts val="900"/>
              </a:spcBef>
              <a:buClr>
                <a:srgbClr val="FF5000"/>
              </a:buClr>
              <a:buSzPct val="88888"/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dirty="0" sz="1800" spc="-5">
                <a:solidFill>
                  <a:srgbClr val="00339F"/>
                </a:solidFill>
                <a:latin typeface="Verdana"/>
                <a:cs typeface="Verdana"/>
              </a:rPr>
              <a:t>Oefeningen </a:t>
            </a:r>
            <a:r>
              <a:rPr dirty="0" sz="1800">
                <a:solidFill>
                  <a:srgbClr val="00339F"/>
                </a:solidFill>
                <a:latin typeface="Verdana"/>
                <a:cs typeface="Verdana"/>
              </a:rPr>
              <a:t>en</a:t>
            </a:r>
            <a:r>
              <a:rPr dirty="0" sz="1800" spc="2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800" spc="-5">
                <a:solidFill>
                  <a:srgbClr val="00339F"/>
                </a:solidFill>
                <a:latin typeface="Verdana"/>
                <a:cs typeface="Verdana"/>
              </a:rPr>
              <a:t>taken</a:t>
            </a:r>
            <a:endParaRPr sz="1800">
              <a:latin typeface="Verdana"/>
              <a:cs typeface="Verdana"/>
            </a:endParaRPr>
          </a:p>
          <a:p>
            <a:pPr lvl="1" marL="623570" indent="-343535">
              <a:lnSpc>
                <a:spcPts val="2050"/>
              </a:lnSpc>
              <a:buClr>
                <a:srgbClr val="FF5000"/>
              </a:buClr>
              <a:buSzPct val="88888"/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dirty="0" sz="1800" spc="-5">
                <a:solidFill>
                  <a:srgbClr val="00339F"/>
                </a:solidFill>
                <a:latin typeface="Verdana"/>
                <a:cs typeface="Verdana"/>
              </a:rPr>
              <a:t>Projectweek </a:t>
            </a:r>
            <a:r>
              <a:rPr dirty="0" sz="1800">
                <a:solidFill>
                  <a:srgbClr val="00339F"/>
                </a:solidFill>
                <a:latin typeface="Verdana"/>
                <a:cs typeface="Verdana"/>
              </a:rPr>
              <a:t>I en II</a:t>
            </a:r>
            <a:r>
              <a:rPr dirty="0" sz="1800" spc="4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800" spc="-5">
                <a:solidFill>
                  <a:srgbClr val="00339F"/>
                </a:solidFill>
                <a:latin typeface="Verdana"/>
                <a:cs typeface="Verdana"/>
              </a:rPr>
              <a:t>(2BA)</a:t>
            </a:r>
            <a:endParaRPr sz="1800">
              <a:latin typeface="Verdana"/>
              <a:cs typeface="Verdana"/>
            </a:endParaRPr>
          </a:p>
          <a:p>
            <a:pPr lvl="1" marL="623570" indent="-343535">
              <a:lnSpc>
                <a:spcPts val="2050"/>
              </a:lnSpc>
              <a:buClr>
                <a:srgbClr val="FF5000"/>
              </a:buClr>
              <a:buSzPct val="88888"/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dirty="0" sz="1800" spc="-5">
                <a:solidFill>
                  <a:srgbClr val="00339F"/>
                </a:solidFill>
                <a:latin typeface="Verdana"/>
                <a:cs typeface="Verdana"/>
              </a:rPr>
              <a:t>(Observatie)stages (3Ba </a:t>
            </a:r>
            <a:r>
              <a:rPr dirty="0" sz="1800">
                <a:solidFill>
                  <a:srgbClr val="00339F"/>
                </a:solidFill>
                <a:latin typeface="Verdana"/>
                <a:cs typeface="Verdana"/>
              </a:rPr>
              <a:t>en</a:t>
            </a:r>
            <a:r>
              <a:rPr dirty="0" sz="1800" spc="2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800" spc="-5">
                <a:solidFill>
                  <a:srgbClr val="00339F"/>
                </a:solidFill>
                <a:latin typeface="Verdana"/>
                <a:cs typeface="Verdana"/>
              </a:rPr>
              <a:t>2Ma)</a:t>
            </a:r>
            <a:endParaRPr sz="1800">
              <a:latin typeface="Verdana"/>
              <a:cs typeface="Verdana"/>
            </a:endParaRPr>
          </a:p>
          <a:p>
            <a:pPr lvl="1" marL="623570" indent="-343535">
              <a:lnSpc>
                <a:spcPts val="2050"/>
              </a:lnSpc>
              <a:buClr>
                <a:srgbClr val="FF5000"/>
              </a:buClr>
              <a:buSzPct val="88888"/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dirty="0" sz="1800" spc="-5">
                <a:solidFill>
                  <a:srgbClr val="00339F"/>
                </a:solidFill>
                <a:latin typeface="Verdana"/>
                <a:cs typeface="Verdana"/>
              </a:rPr>
              <a:t>Masterproef</a:t>
            </a:r>
            <a:endParaRPr sz="1800">
              <a:latin typeface="Verdana"/>
              <a:cs typeface="Verdana"/>
            </a:endParaRPr>
          </a:p>
          <a:p>
            <a:pPr lvl="1" marL="623570" indent="-343535">
              <a:lnSpc>
                <a:spcPts val="2050"/>
              </a:lnSpc>
              <a:buClr>
                <a:srgbClr val="FF5000"/>
              </a:buClr>
              <a:buSzPct val="88888"/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dirty="0" sz="1800">
                <a:solidFill>
                  <a:srgbClr val="00339F"/>
                </a:solidFill>
                <a:latin typeface="Verdana"/>
                <a:cs typeface="Verdana"/>
              </a:rPr>
              <a:t>BRUCC (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Brussels University </a:t>
            </a: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Consultation</a:t>
            </a:r>
            <a:r>
              <a:rPr dirty="0" sz="1400" spc="-14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Center)</a:t>
            </a:r>
            <a:endParaRPr sz="1400">
              <a:latin typeface="Verdana"/>
              <a:cs typeface="Verdana"/>
            </a:endParaRPr>
          </a:p>
          <a:p>
            <a:pPr lvl="1" marL="623570" indent="-343535">
              <a:lnSpc>
                <a:spcPts val="2105"/>
              </a:lnSpc>
              <a:buClr>
                <a:srgbClr val="FF5000"/>
              </a:buClr>
              <a:buSzPct val="88888"/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dirty="0" sz="1800">
                <a:solidFill>
                  <a:srgbClr val="00339F"/>
                </a:solidFill>
                <a:latin typeface="Verdana"/>
                <a:cs typeface="Verdana"/>
              </a:rPr>
              <a:t>…</a:t>
            </a:r>
            <a:endParaRPr sz="18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FF5000"/>
              </a:buClr>
              <a:buFont typeface="Arial"/>
              <a:buChar char="•"/>
            </a:pPr>
            <a:endParaRPr sz="1700">
              <a:latin typeface="Verdana"/>
              <a:cs typeface="Verdana"/>
            </a:endParaRPr>
          </a:p>
          <a:p>
            <a:pPr marL="355600" marR="1633855" indent="-342900">
              <a:lnSpc>
                <a:spcPts val="228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Opleiding is afgetoetst aan de  beroepscompetentieprofielen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1519" y="711708"/>
            <a:ext cx="5339080" cy="341630"/>
          </a:xfrm>
          <a:prstGeom prst="rect"/>
          <a:solidFill>
            <a:srgbClr val="FF6600"/>
          </a:solidFill>
        </p:spPr>
        <p:txBody>
          <a:bodyPr wrap="square" lIns="0" tIns="3810" rIns="0" bIns="0" rtlCol="0" vert="horz">
            <a:spAutoFit/>
          </a:bodyPr>
          <a:lstStyle/>
          <a:p>
            <a:pPr marL="133985">
              <a:lnSpc>
                <a:spcPct val="100000"/>
              </a:lnSpc>
              <a:spcBef>
                <a:spcPts val="30"/>
              </a:spcBef>
            </a:pPr>
            <a:r>
              <a:rPr dirty="0" sz="2200" spc="-5">
                <a:solidFill>
                  <a:srgbClr val="FFFFFF"/>
                </a:solidFill>
              </a:rPr>
              <a:t>EVENWICHT</a:t>
            </a:r>
            <a:r>
              <a:rPr dirty="0" sz="2200" spc="-20">
                <a:solidFill>
                  <a:srgbClr val="FFFFFF"/>
                </a:solidFill>
              </a:rPr>
              <a:t> </a:t>
            </a:r>
            <a:r>
              <a:rPr dirty="0" sz="2200" spc="-5">
                <a:solidFill>
                  <a:srgbClr val="FFFFFF"/>
                </a:solidFill>
              </a:rPr>
              <a:t>THEORIE/PRAKTIJK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7828788" y="1883664"/>
            <a:ext cx="3918204" cy="2400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55757" y="6246672"/>
            <a:ext cx="1019810" cy="347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 marR="5080" indent="-85725">
              <a:lnSpc>
                <a:spcPct val="105800"/>
              </a:lnSpc>
              <a:spcBef>
                <a:spcPts val="100"/>
              </a:spcBef>
            </a:pPr>
            <a:r>
              <a:rPr dirty="0" sz="1000" spc="-5">
                <a:solidFill>
                  <a:srgbClr val="FF6600"/>
                </a:solidFill>
                <a:latin typeface="Verdana"/>
                <a:cs typeface="Verdana"/>
              </a:rPr>
              <a:t>Profiel</a:t>
            </a:r>
            <a:r>
              <a:rPr dirty="0" sz="1000" spc="-60">
                <a:solidFill>
                  <a:srgbClr val="FF6600"/>
                </a:solidFill>
                <a:latin typeface="Verdana"/>
                <a:cs typeface="Verdana"/>
              </a:rPr>
              <a:t> </a:t>
            </a:r>
            <a:r>
              <a:rPr dirty="0" sz="1000">
                <a:solidFill>
                  <a:srgbClr val="FF6600"/>
                </a:solidFill>
                <a:latin typeface="Verdana"/>
                <a:cs typeface="Verdana"/>
              </a:rPr>
              <a:t>klinische  </a:t>
            </a:r>
            <a:r>
              <a:rPr dirty="0" sz="1000" spc="-5">
                <a:solidFill>
                  <a:srgbClr val="00339F"/>
                </a:solidFill>
                <a:latin typeface="Verdana"/>
                <a:cs typeface="Verdana"/>
              </a:rPr>
              <a:t>11-7-2022 |</a:t>
            </a:r>
            <a:r>
              <a:rPr dirty="0" sz="1000" spc="-7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00339F"/>
                </a:solidFill>
                <a:latin typeface="Verdana"/>
                <a:cs typeface="Verdana"/>
              </a:rPr>
              <a:t>3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7717" y="1158062"/>
            <a:ext cx="9324975" cy="501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8580">
              <a:lnSpc>
                <a:spcPts val="1875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3de BA, waar een verdieping </a:t>
            </a:r>
            <a:r>
              <a:rPr dirty="0" sz="1600" spc="-20">
                <a:latin typeface="Arial"/>
                <a:cs typeface="Arial"/>
              </a:rPr>
              <a:t>a.h.v. </a:t>
            </a:r>
            <a:r>
              <a:rPr dirty="0" sz="1600" spc="-5">
                <a:latin typeface="Arial"/>
                <a:cs typeface="Arial"/>
              </a:rPr>
              <a:t>1 profiel (15 SP of 3 verplichte vakken) dient gekozen te worden</a:t>
            </a:r>
            <a:r>
              <a:rPr dirty="0" sz="1600" spc="26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en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75"/>
              </a:lnSpc>
            </a:pPr>
            <a:r>
              <a:rPr dirty="0" sz="1600" spc="-5">
                <a:latin typeface="Arial"/>
                <a:cs typeface="Arial"/>
              </a:rPr>
              <a:t>minimum 3 SP of 1 keuzevak uit gans de</a:t>
            </a:r>
            <a:r>
              <a:rPr dirty="0" sz="1600" spc="2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VUB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31519" y="711708"/>
            <a:ext cx="1473835" cy="341630"/>
          </a:xfrm>
          <a:prstGeom prst="rect"/>
          <a:solidFill>
            <a:srgbClr val="FF6600"/>
          </a:solidFill>
        </p:spPr>
        <p:txBody>
          <a:bodyPr wrap="square" lIns="0" tIns="3810" rIns="0" bIns="0" rtlCol="0" vert="horz">
            <a:spAutoFit/>
          </a:bodyPr>
          <a:lstStyle/>
          <a:p>
            <a:pPr marL="133985">
              <a:lnSpc>
                <a:spcPct val="100000"/>
              </a:lnSpc>
              <a:spcBef>
                <a:spcPts val="30"/>
              </a:spcBef>
            </a:pPr>
            <a:r>
              <a:rPr dirty="0" sz="2200">
                <a:solidFill>
                  <a:srgbClr val="FFFFFF"/>
                </a:solidFill>
              </a:rPr>
              <a:t>3</a:t>
            </a:r>
            <a:r>
              <a:rPr dirty="0" baseline="24904" sz="2175">
                <a:solidFill>
                  <a:srgbClr val="FFFFFF"/>
                </a:solidFill>
              </a:rPr>
              <a:t>E</a:t>
            </a:r>
            <a:r>
              <a:rPr dirty="0" baseline="24904" sz="2175" spc="345">
                <a:solidFill>
                  <a:srgbClr val="FFFFFF"/>
                </a:solidFill>
              </a:rPr>
              <a:t> </a:t>
            </a:r>
            <a:r>
              <a:rPr dirty="0" sz="2200" spc="-10">
                <a:solidFill>
                  <a:srgbClr val="FFFFFF"/>
                </a:solidFill>
              </a:rPr>
              <a:t>BACH</a:t>
            </a:r>
            <a:endParaRPr sz="2200"/>
          </a:p>
        </p:txBody>
      </p:sp>
      <p:grpSp>
        <p:nvGrpSpPr>
          <p:cNvPr id="5" name="object 5"/>
          <p:cNvGrpSpPr/>
          <p:nvPr/>
        </p:nvGrpSpPr>
        <p:grpSpPr>
          <a:xfrm>
            <a:off x="1959864" y="1828909"/>
            <a:ext cx="7329805" cy="2677795"/>
            <a:chOff x="1959864" y="1828909"/>
            <a:chExt cx="7329805" cy="2677795"/>
          </a:xfrm>
        </p:grpSpPr>
        <p:sp>
          <p:nvSpPr>
            <p:cNvPr id="6" name="object 6"/>
            <p:cNvSpPr/>
            <p:nvPr/>
          </p:nvSpPr>
          <p:spPr>
            <a:xfrm>
              <a:off x="1959864" y="1828909"/>
              <a:ext cx="7329667" cy="217916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959864" y="3838956"/>
              <a:ext cx="7263027" cy="6675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42042" y="6246672"/>
            <a:ext cx="1033144" cy="347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1125" marR="5080" indent="-99060">
              <a:lnSpc>
                <a:spcPct val="105800"/>
              </a:lnSpc>
              <a:spcBef>
                <a:spcPts val="100"/>
              </a:spcBef>
            </a:pPr>
            <a:r>
              <a:rPr dirty="0" sz="1000" spc="-5">
                <a:solidFill>
                  <a:srgbClr val="FF6600"/>
                </a:solidFill>
                <a:latin typeface="Verdana"/>
                <a:cs typeface="Verdana"/>
              </a:rPr>
              <a:t>Profiel</a:t>
            </a:r>
            <a:r>
              <a:rPr dirty="0" sz="1000" spc="-60">
                <a:solidFill>
                  <a:srgbClr val="FF6600"/>
                </a:solidFill>
                <a:latin typeface="Verdana"/>
                <a:cs typeface="Verdana"/>
              </a:rPr>
              <a:t> </a:t>
            </a:r>
            <a:r>
              <a:rPr dirty="0" sz="1000">
                <a:solidFill>
                  <a:srgbClr val="FF6600"/>
                </a:solidFill>
                <a:latin typeface="Verdana"/>
                <a:cs typeface="Verdana"/>
              </a:rPr>
              <a:t>Klinische  </a:t>
            </a:r>
            <a:r>
              <a:rPr dirty="0" sz="1000" spc="-5">
                <a:solidFill>
                  <a:srgbClr val="00339F"/>
                </a:solidFill>
                <a:latin typeface="Verdana"/>
                <a:cs typeface="Verdana"/>
              </a:rPr>
              <a:t>11-7-2022 |</a:t>
            </a:r>
            <a:r>
              <a:rPr dirty="0" sz="1000" spc="-7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00339F"/>
                </a:solidFill>
                <a:latin typeface="Verdana"/>
                <a:cs typeface="Verdana"/>
              </a:rPr>
              <a:t>4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29383" y="266813"/>
            <a:ext cx="8317800" cy="58641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41102" y="6417360"/>
            <a:ext cx="934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339F"/>
                </a:solidFill>
                <a:latin typeface="Verdana"/>
                <a:cs typeface="Verdana"/>
              </a:rPr>
              <a:t>11-7-2022 |</a:t>
            </a:r>
            <a:r>
              <a:rPr dirty="0" sz="1000" spc="-6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00339F"/>
                </a:solidFill>
                <a:latin typeface="Verdana"/>
                <a:cs typeface="Verdana"/>
              </a:rPr>
              <a:t>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70760" y="227239"/>
            <a:ext cx="6934559" cy="6114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23654" y="6246672"/>
            <a:ext cx="1851660" cy="34798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70"/>
              </a:spcBef>
            </a:pPr>
            <a:r>
              <a:rPr dirty="0" sz="1000" spc="-10">
                <a:solidFill>
                  <a:srgbClr val="FF6600"/>
                </a:solidFill>
                <a:latin typeface="Verdana"/>
                <a:cs typeface="Verdana"/>
              </a:rPr>
              <a:t>Verder </a:t>
            </a:r>
            <a:r>
              <a:rPr dirty="0" sz="1000" spc="-5">
                <a:solidFill>
                  <a:srgbClr val="FF6600"/>
                </a:solidFill>
                <a:latin typeface="Verdana"/>
                <a:cs typeface="Verdana"/>
              </a:rPr>
              <a:t>studeren aan de</a:t>
            </a:r>
            <a:r>
              <a:rPr dirty="0" sz="1000" spc="50">
                <a:solidFill>
                  <a:srgbClr val="FF6600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FF6600"/>
                </a:solidFill>
                <a:latin typeface="Verdana"/>
                <a:cs typeface="Verdana"/>
              </a:rPr>
              <a:t>VUB</a:t>
            </a:r>
            <a:endParaRPr sz="1000">
              <a:latin typeface="Verdana"/>
              <a:cs typeface="Verdana"/>
            </a:endParaRPr>
          </a:p>
          <a:p>
            <a:pPr algn="r" marR="5080">
              <a:lnSpc>
                <a:spcPct val="100000"/>
              </a:lnSpc>
              <a:spcBef>
                <a:spcPts val="70"/>
              </a:spcBef>
            </a:pPr>
            <a:r>
              <a:rPr dirty="0" sz="1000" spc="-5">
                <a:solidFill>
                  <a:srgbClr val="00339F"/>
                </a:solidFill>
                <a:latin typeface="Verdana"/>
                <a:cs typeface="Verdana"/>
              </a:rPr>
              <a:t>11-7-2022 |</a:t>
            </a:r>
            <a:r>
              <a:rPr dirty="0" sz="1000" spc="-7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00339F"/>
                </a:solidFill>
                <a:latin typeface="Verdana"/>
                <a:cs typeface="Verdana"/>
              </a:rPr>
              <a:t>6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2114" y="2009901"/>
            <a:ext cx="4810125" cy="22123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-"/>
              <a:tabLst>
                <a:tab pos="299085" algn="l"/>
                <a:tab pos="299720" algn="l"/>
              </a:tabLst>
            </a:pPr>
            <a:r>
              <a:rPr dirty="0" sz="1600" spc="-5">
                <a:solidFill>
                  <a:srgbClr val="00339F"/>
                </a:solidFill>
                <a:latin typeface="Verdana"/>
                <a:cs typeface="Verdana"/>
              </a:rPr>
              <a:t>Masterproef I en</a:t>
            </a:r>
            <a:r>
              <a:rPr dirty="0" sz="1600" spc="4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600">
                <a:solidFill>
                  <a:srgbClr val="00339F"/>
                </a:solidFill>
                <a:latin typeface="Verdana"/>
                <a:cs typeface="Verdana"/>
              </a:rPr>
              <a:t>II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339F"/>
              </a:buClr>
              <a:buFont typeface="Verdana"/>
              <a:buChar char="-"/>
            </a:pPr>
            <a:endParaRPr sz="155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dirty="0" sz="1600" spc="-5">
                <a:solidFill>
                  <a:srgbClr val="00339F"/>
                </a:solidFill>
                <a:latin typeface="Verdana"/>
                <a:cs typeface="Verdana"/>
              </a:rPr>
              <a:t>Deontologie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339F"/>
              </a:buClr>
              <a:buFont typeface="Verdana"/>
              <a:buChar char="-"/>
            </a:pPr>
            <a:endParaRPr sz="155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har char="-"/>
              <a:tabLst>
                <a:tab pos="299085" algn="l"/>
                <a:tab pos="299720" algn="l"/>
              </a:tabLst>
            </a:pPr>
            <a:r>
              <a:rPr dirty="0" sz="1600" spc="-5">
                <a:solidFill>
                  <a:srgbClr val="00339F"/>
                </a:solidFill>
                <a:latin typeface="Verdana"/>
                <a:cs typeface="Verdana"/>
              </a:rPr>
              <a:t>Psychodiagnostiek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339F"/>
              </a:buClr>
              <a:buFont typeface="Verdana"/>
              <a:buChar char="-"/>
            </a:pPr>
            <a:endParaRPr sz="155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har char="-"/>
              <a:tabLst>
                <a:tab pos="299085" algn="l"/>
                <a:tab pos="299720" algn="l"/>
              </a:tabLst>
            </a:pPr>
            <a:r>
              <a:rPr dirty="0" sz="1600" spc="-10">
                <a:solidFill>
                  <a:srgbClr val="00339F"/>
                </a:solidFill>
                <a:latin typeface="Verdana"/>
                <a:cs typeface="Verdana"/>
              </a:rPr>
              <a:t>Therapievakken, </a:t>
            </a:r>
            <a:r>
              <a:rPr dirty="0" sz="1600" spc="-5">
                <a:solidFill>
                  <a:srgbClr val="00339F"/>
                </a:solidFill>
                <a:latin typeface="Verdana"/>
                <a:cs typeface="Verdana"/>
              </a:rPr>
              <a:t>Klinisch Interveniëren,</a:t>
            </a:r>
            <a:r>
              <a:rPr dirty="0" sz="1600" spc="7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600" spc="-10">
                <a:solidFill>
                  <a:srgbClr val="00339F"/>
                </a:solidFill>
                <a:latin typeface="Verdana"/>
                <a:cs typeface="Verdana"/>
              </a:rPr>
              <a:t>ELP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339F"/>
              </a:buClr>
              <a:buFont typeface="Verdana"/>
              <a:buChar char="-"/>
            </a:pPr>
            <a:endParaRPr sz="155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dirty="0" sz="1600" spc="-5">
                <a:solidFill>
                  <a:srgbClr val="00339F"/>
                </a:solidFill>
                <a:latin typeface="Verdana"/>
                <a:cs typeface="Verdana"/>
              </a:rPr>
              <a:t>Psychogerontologie, </a:t>
            </a:r>
            <a:r>
              <a:rPr dirty="0" sz="1600" spc="-10">
                <a:solidFill>
                  <a:srgbClr val="00339F"/>
                </a:solidFill>
                <a:latin typeface="Verdana"/>
                <a:cs typeface="Verdana"/>
              </a:rPr>
              <a:t>Klinische neuro,</a:t>
            </a:r>
            <a:r>
              <a:rPr dirty="0" sz="1600" spc="12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600" spc="-5">
                <a:solidFill>
                  <a:srgbClr val="00339F"/>
                </a:solidFill>
                <a:latin typeface="Verdana"/>
                <a:cs typeface="Verdana"/>
              </a:rPr>
              <a:t>…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31519" y="711708"/>
            <a:ext cx="4249420" cy="341630"/>
          </a:xfrm>
          <a:prstGeom prst="rect"/>
          <a:solidFill>
            <a:srgbClr val="FF6600"/>
          </a:solidFill>
        </p:spPr>
        <p:txBody>
          <a:bodyPr wrap="square" lIns="0" tIns="3810" rIns="0" bIns="0" rtlCol="0" vert="horz">
            <a:spAutoFit/>
          </a:bodyPr>
          <a:lstStyle/>
          <a:p>
            <a:pPr marL="133985">
              <a:lnSpc>
                <a:spcPct val="100000"/>
              </a:lnSpc>
              <a:spcBef>
                <a:spcPts val="30"/>
              </a:spcBef>
            </a:pPr>
            <a:r>
              <a:rPr dirty="0" sz="2200" spc="-5">
                <a:solidFill>
                  <a:srgbClr val="FFFFFF"/>
                </a:solidFill>
              </a:rPr>
              <a:t>VERBREDEN </a:t>
            </a:r>
            <a:r>
              <a:rPr dirty="0" sz="2200" spc="-10">
                <a:solidFill>
                  <a:srgbClr val="FFFFFF"/>
                </a:solidFill>
              </a:rPr>
              <a:t>EN</a:t>
            </a:r>
            <a:r>
              <a:rPr dirty="0" sz="2200">
                <a:solidFill>
                  <a:srgbClr val="FFFFFF"/>
                </a:solidFill>
              </a:rPr>
              <a:t> </a:t>
            </a:r>
            <a:r>
              <a:rPr dirty="0" sz="2200" spc="-5">
                <a:solidFill>
                  <a:srgbClr val="FFFFFF"/>
                </a:solidFill>
              </a:rPr>
              <a:t>VERDIEPEN</a:t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23654" y="6246672"/>
            <a:ext cx="1851660" cy="34798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70"/>
              </a:spcBef>
            </a:pPr>
            <a:r>
              <a:rPr dirty="0" sz="1000" spc="-10">
                <a:solidFill>
                  <a:srgbClr val="FF6600"/>
                </a:solidFill>
                <a:latin typeface="Verdana"/>
                <a:cs typeface="Verdana"/>
              </a:rPr>
              <a:t>Verder </a:t>
            </a:r>
            <a:r>
              <a:rPr dirty="0" sz="1000" spc="-5">
                <a:solidFill>
                  <a:srgbClr val="FF6600"/>
                </a:solidFill>
                <a:latin typeface="Verdana"/>
                <a:cs typeface="Verdana"/>
              </a:rPr>
              <a:t>studeren aan de</a:t>
            </a:r>
            <a:r>
              <a:rPr dirty="0" sz="1000" spc="50">
                <a:solidFill>
                  <a:srgbClr val="FF6600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FF6600"/>
                </a:solidFill>
                <a:latin typeface="Verdana"/>
                <a:cs typeface="Verdana"/>
              </a:rPr>
              <a:t>VUB</a:t>
            </a:r>
            <a:endParaRPr sz="1000">
              <a:latin typeface="Verdana"/>
              <a:cs typeface="Verdana"/>
            </a:endParaRPr>
          </a:p>
          <a:p>
            <a:pPr algn="r" marR="5080">
              <a:lnSpc>
                <a:spcPct val="100000"/>
              </a:lnSpc>
              <a:spcBef>
                <a:spcPts val="70"/>
              </a:spcBef>
            </a:pPr>
            <a:r>
              <a:rPr dirty="0" sz="1000" spc="-5">
                <a:solidFill>
                  <a:srgbClr val="00339F"/>
                </a:solidFill>
                <a:latin typeface="Verdana"/>
                <a:cs typeface="Verdana"/>
              </a:rPr>
              <a:t>11-7-2022 |</a:t>
            </a:r>
            <a:r>
              <a:rPr dirty="0" sz="1000" spc="-7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00339F"/>
                </a:solidFill>
                <a:latin typeface="Verdana"/>
                <a:cs typeface="Verdana"/>
              </a:rPr>
              <a:t>7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7717" y="1536014"/>
            <a:ext cx="1346200" cy="788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Bachelor</a:t>
            </a:r>
            <a:endParaRPr sz="2000">
              <a:latin typeface="Verdana"/>
              <a:cs typeface="Verdana"/>
            </a:endParaRPr>
          </a:p>
          <a:p>
            <a:pPr marL="110489" indent="-98425">
              <a:lnSpc>
                <a:spcPct val="100000"/>
              </a:lnSpc>
              <a:spcBef>
                <a:spcPts val="1920"/>
              </a:spcBef>
              <a:buSzPct val="92857"/>
              <a:buChar char="•"/>
              <a:tabLst>
                <a:tab pos="111125" algn="l"/>
              </a:tabLst>
            </a:pP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Projectweek</a:t>
            </a:r>
            <a:r>
              <a:rPr dirty="0" sz="1400" spc="-8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I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7717" y="2542413"/>
            <a:ext cx="29933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0489" indent="-98425">
              <a:lnSpc>
                <a:spcPct val="100000"/>
              </a:lnSpc>
              <a:spcBef>
                <a:spcPts val="105"/>
              </a:spcBef>
              <a:buSzPct val="92857"/>
              <a:buChar char="•"/>
              <a:tabLst>
                <a:tab pos="111125" algn="l"/>
              </a:tabLst>
            </a:pP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Psychologische</a:t>
            </a:r>
            <a:r>
              <a:rPr dirty="0" sz="1400" spc="-95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00339F"/>
                </a:solidFill>
                <a:latin typeface="Verdana"/>
                <a:cs typeface="Verdana"/>
              </a:rPr>
              <a:t>gespreksvoering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7717" y="2999613"/>
            <a:ext cx="15709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0489" indent="-98425">
              <a:lnSpc>
                <a:spcPct val="100000"/>
              </a:lnSpc>
              <a:spcBef>
                <a:spcPts val="105"/>
              </a:spcBef>
              <a:buSzPct val="92857"/>
              <a:buChar char="•"/>
              <a:tabLst>
                <a:tab pos="111125" algn="l"/>
              </a:tabLst>
            </a:pPr>
            <a:r>
              <a:rPr dirty="0" sz="1400" spc="-5">
                <a:solidFill>
                  <a:srgbClr val="00339F"/>
                </a:solidFill>
                <a:latin typeface="Verdana"/>
                <a:cs typeface="Verdana"/>
              </a:rPr>
              <a:t>Observatiestage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31519" y="711708"/>
            <a:ext cx="7995284" cy="341630"/>
          </a:xfrm>
          <a:prstGeom prst="rect"/>
          <a:solidFill>
            <a:srgbClr val="FF6600"/>
          </a:solidFill>
        </p:spPr>
        <p:txBody>
          <a:bodyPr wrap="square" lIns="0" tIns="3810" rIns="0" bIns="0" rtlCol="0" vert="horz">
            <a:spAutoFit/>
          </a:bodyPr>
          <a:lstStyle/>
          <a:p>
            <a:pPr marL="133985">
              <a:lnSpc>
                <a:spcPct val="100000"/>
              </a:lnSpc>
              <a:spcBef>
                <a:spcPts val="30"/>
              </a:spcBef>
            </a:pPr>
            <a:r>
              <a:rPr dirty="0" sz="2200" spc="-5">
                <a:solidFill>
                  <a:srgbClr val="FFFFFF"/>
                </a:solidFill>
              </a:rPr>
              <a:t>LEERLIJN </a:t>
            </a:r>
            <a:r>
              <a:rPr dirty="0" sz="2200">
                <a:solidFill>
                  <a:srgbClr val="FFFFFF"/>
                </a:solidFill>
              </a:rPr>
              <a:t>KLINISCHE </a:t>
            </a:r>
            <a:r>
              <a:rPr dirty="0" sz="2200" spc="-5">
                <a:solidFill>
                  <a:srgbClr val="FFFFFF"/>
                </a:solidFill>
              </a:rPr>
              <a:t>COMPETENTIES (EN</a:t>
            </a:r>
            <a:r>
              <a:rPr dirty="0" sz="2200">
                <a:solidFill>
                  <a:srgbClr val="FFFFFF"/>
                </a:solidFill>
              </a:rPr>
              <a:t> </a:t>
            </a:r>
            <a:r>
              <a:rPr dirty="0" sz="2200" spc="-5">
                <a:solidFill>
                  <a:srgbClr val="FFFFFF"/>
                </a:solidFill>
              </a:rPr>
              <a:t>REFLECTIE)</a:t>
            </a:r>
            <a:endParaRPr sz="2200"/>
          </a:p>
        </p:txBody>
      </p:sp>
      <p:sp>
        <p:nvSpPr>
          <p:cNvPr id="7" name="object 7"/>
          <p:cNvSpPr txBox="1"/>
          <p:nvPr/>
        </p:nvSpPr>
        <p:spPr>
          <a:xfrm>
            <a:off x="731519" y="1104900"/>
            <a:ext cx="2927985" cy="335280"/>
          </a:xfrm>
          <a:prstGeom prst="rect">
            <a:avLst/>
          </a:prstGeom>
          <a:solidFill>
            <a:srgbClr val="00339F"/>
          </a:solidFill>
        </p:spPr>
        <p:txBody>
          <a:bodyPr wrap="square" lIns="0" tIns="20320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160"/>
              </a:spcBef>
            </a:pPr>
            <a:r>
              <a:rPr dirty="0" sz="1800" spc="-5">
                <a:solidFill>
                  <a:srgbClr val="FFFFFF"/>
                </a:solidFill>
                <a:latin typeface="Verdana"/>
                <a:cs typeface="Verdana"/>
              </a:rPr>
              <a:t>ENKELE</a:t>
            </a:r>
            <a:r>
              <a:rPr dirty="0" sz="1800" spc="-4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VOORBEELDEN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80428" y="1634693"/>
            <a:ext cx="105092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00339F"/>
                </a:solidFill>
                <a:latin typeface="Carlito"/>
                <a:cs typeface="Carlito"/>
              </a:rPr>
              <a:t>Ma</a:t>
            </a:r>
            <a:r>
              <a:rPr dirty="0" sz="2800" spc="-45">
                <a:solidFill>
                  <a:srgbClr val="00339F"/>
                </a:solidFill>
                <a:latin typeface="Carlito"/>
                <a:cs typeface="Carlito"/>
              </a:rPr>
              <a:t>s</a:t>
            </a:r>
            <a:r>
              <a:rPr dirty="0" sz="2800" spc="-35">
                <a:solidFill>
                  <a:srgbClr val="00339F"/>
                </a:solidFill>
                <a:latin typeface="Carlito"/>
                <a:cs typeface="Carlito"/>
              </a:rPr>
              <a:t>t</a:t>
            </a:r>
            <a:r>
              <a:rPr dirty="0" sz="2800" spc="-5">
                <a:solidFill>
                  <a:srgbClr val="00339F"/>
                </a:solidFill>
                <a:latin typeface="Carlito"/>
                <a:cs typeface="Carlito"/>
              </a:rPr>
              <a:t>er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80428" y="2496439"/>
            <a:ext cx="4163060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0" indent="-114935">
              <a:lnSpc>
                <a:spcPct val="100000"/>
              </a:lnSpc>
              <a:spcBef>
                <a:spcPts val="100"/>
              </a:spcBef>
              <a:buSzPct val="94444"/>
              <a:buFont typeface="Arial"/>
              <a:buChar char="•"/>
              <a:tabLst>
                <a:tab pos="127635" algn="l"/>
              </a:tabLst>
            </a:pPr>
            <a:r>
              <a:rPr dirty="0" sz="1800" spc="-10">
                <a:solidFill>
                  <a:srgbClr val="00339F"/>
                </a:solidFill>
                <a:latin typeface="Carlito"/>
                <a:cs typeface="Carlito"/>
              </a:rPr>
              <a:t>Projectweek</a:t>
            </a:r>
            <a:r>
              <a:rPr dirty="0" sz="1800" spc="-5">
                <a:solidFill>
                  <a:srgbClr val="00339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00339F"/>
                </a:solidFill>
                <a:latin typeface="Carlito"/>
                <a:cs typeface="Carlito"/>
              </a:rPr>
              <a:t>II</a:t>
            </a:r>
            <a:endParaRPr sz="1800">
              <a:latin typeface="Carlito"/>
              <a:cs typeface="Carlito"/>
            </a:endParaRPr>
          </a:p>
          <a:p>
            <a:pPr marL="127000" indent="-114935">
              <a:lnSpc>
                <a:spcPct val="100000"/>
              </a:lnSpc>
              <a:buSzPct val="94444"/>
              <a:buFont typeface="Arial"/>
              <a:buChar char="•"/>
              <a:tabLst>
                <a:tab pos="127635" algn="l"/>
              </a:tabLst>
            </a:pPr>
            <a:r>
              <a:rPr dirty="0" sz="1800" spc="-5">
                <a:solidFill>
                  <a:srgbClr val="00339F"/>
                </a:solidFill>
                <a:latin typeface="Carlito"/>
                <a:cs typeface="Carlito"/>
              </a:rPr>
              <a:t>Diagnostiek</a:t>
            </a:r>
            <a:r>
              <a:rPr dirty="0" sz="1800" spc="5">
                <a:solidFill>
                  <a:srgbClr val="00339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00339F"/>
                </a:solidFill>
                <a:latin typeface="Carlito"/>
                <a:cs typeface="Carlito"/>
              </a:rPr>
              <a:t>K/V</a:t>
            </a:r>
            <a:endParaRPr sz="1800">
              <a:latin typeface="Carlito"/>
              <a:cs typeface="Carlito"/>
            </a:endParaRPr>
          </a:p>
          <a:p>
            <a:pPr marL="127000" indent="-114935">
              <a:lnSpc>
                <a:spcPct val="100000"/>
              </a:lnSpc>
              <a:buSzPct val="94444"/>
              <a:buFont typeface="Arial"/>
              <a:buChar char="•"/>
              <a:tabLst>
                <a:tab pos="127635" algn="l"/>
              </a:tabLst>
            </a:pPr>
            <a:r>
              <a:rPr dirty="0" sz="1800" spc="-5">
                <a:solidFill>
                  <a:srgbClr val="00339F"/>
                </a:solidFill>
                <a:latin typeface="Carlito"/>
                <a:cs typeface="Carlito"/>
              </a:rPr>
              <a:t>Klinische </a:t>
            </a:r>
            <a:r>
              <a:rPr dirty="0" sz="1800" spc="-10">
                <a:solidFill>
                  <a:srgbClr val="00339F"/>
                </a:solidFill>
                <a:latin typeface="Carlito"/>
                <a:cs typeface="Carlito"/>
              </a:rPr>
              <a:t>interventies</a:t>
            </a:r>
            <a:r>
              <a:rPr dirty="0" sz="1800" spc="25">
                <a:solidFill>
                  <a:srgbClr val="00339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00339F"/>
                </a:solidFill>
                <a:latin typeface="Carlito"/>
                <a:cs typeface="Carlito"/>
              </a:rPr>
              <a:t>I</a:t>
            </a:r>
            <a:endParaRPr sz="1800">
              <a:latin typeface="Carlito"/>
              <a:cs typeface="Carlito"/>
            </a:endParaRPr>
          </a:p>
          <a:p>
            <a:pPr marL="127000" indent="-114935">
              <a:lnSpc>
                <a:spcPct val="100000"/>
              </a:lnSpc>
              <a:buSzPct val="94444"/>
              <a:buFont typeface="Arial"/>
              <a:buChar char="•"/>
              <a:tabLst>
                <a:tab pos="127635" algn="l"/>
              </a:tabLst>
            </a:pPr>
            <a:r>
              <a:rPr dirty="0" sz="1800" spc="-10">
                <a:solidFill>
                  <a:srgbClr val="00339F"/>
                </a:solidFill>
                <a:latin typeface="Carlito"/>
                <a:cs typeface="Carlito"/>
              </a:rPr>
              <a:t>Gevalstudies </a:t>
            </a:r>
            <a:r>
              <a:rPr dirty="0" sz="1800" spc="-5">
                <a:solidFill>
                  <a:srgbClr val="00339F"/>
                </a:solidFill>
                <a:latin typeface="Carlito"/>
                <a:cs typeface="Carlito"/>
              </a:rPr>
              <a:t>kinder- </a:t>
            </a:r>
            <a:r>
              <a:rPr dirty="0" sz="1800">
                <a:solidFill>
                  <a:srgbClr val="00339F"/>
                </a:solidFill>
                <a:latin typeface="Carlito"/>
                <a:cs typeface="Carlito"/>
              </a:rPr>
              <a:t>en</a:t>
            </a:r>
            <a:r>
              <a:rPr dirty="0" sz="1800" spc="60">
                <a:solidFill>
                  <a:srgbClr val="00339F"/>
                </a:solidFill>
                <a:latin typeface="Carlito"/>
                <a:cs typeface="Carlito"/>
              </a:rPr>
              <a:t> </a:t>
            </a:r>
            <a:r>
              <a:rPr dirty="0" sz="1800" spc="-5">
                <a:solidFill>
                  <a:srgbClr val="00339F"/>
                </a:solidFill>
                <a:latin typeface="Carlito"/>
                <a:cs typeface="Carlito"/>
              </a:rPr>
              <a:t>jeugdhulpverlening</a:t>
            </a:r>
            <a:endParaRPr sz="1800">
              <a:latin typeface="Carlito"/>
              <a:cs typeface="Carlito"/>
            </a:endParaRPr>
          </a:p>
          <a:p>
            <a:pPr marL="127000" indent="-114935">
              <a:lnSpc>
                <a:spcPct val="100000"/>
              </a:lnSpc>
              <a:buSzPct val="94444"/>
              <a:buFont typeface="Arial"/>
              <a:buChar char="•"/>
              <a:tabLst>
                <a:tab pos="127635" algn="l"/>
              </a:tabLst>
            </a:pPr>
            <a:r>
              <a:rPr dirty="0" sz="1800" spc="-15">
                <a:solidFill>
                  <a:srgbClr val="00339F"/>
                </a:solidFill>
                <a:latin typeface="Carlito"/>
                <a:cs typeface="Carlito"/>
              </a:rPr>
              <a:t>Masterstage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4893945"/>
          </a:xfrm>
          <a:custGeom>
            <a:avLst/>
            <a:gdLst/>
            <a:ahLst/>
            <a:cxnLst/>
            <a:rect l="l" t="t" r="r" b="b"/>
            <a:pathLst>
              <a:path w="12192000" h="4893945">
                <a:moveTo>
                  <a:pt x="0" y="4893564"/>
                </a:moveTo>
                <a:lnTo>
                  <a:pt x="12192000" y="4893564"/>
                </a:lnTo>
                <a:lnTo>
                  <a:pt x="12192000" y="0"/>
                </a:lnTo>
                <a:lnTo>
                  <a:pt x="0" y="0"/>
                </a:lnTo>
                <a:lnTo>
                  <a:pt x="0" y="4893564"/>
                </a:lnTo>
                <a:close/>
              </a:path>
            </a:pathLst>
          </a:custGeom>
          <a:solidFill>
            <a:srgbClr val="00339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4893563"/>
              <a:ext cx="12192000" cy="1964689"/>
            </a:xfrm>
            <a:custGeom>
              <a:avLst/>
              <a:gdLst/>
              <a:ahLst/>
              <a:cxnLst/>
              <a:rect l="l" t="t" r="r" b="b"/>
              <a:pathLst>
                <a:path w="12192000" h="1964690">
                  <a:moveTo>
                    <a:pt x="12192000" y="0"/>
                  </a:moveTo>
                  <a:lnTo>
                    <a:pt x="0" y="0"/>
                  </a:lnTo>
                  <a:lnTo>
                    <a:pt x="0" y="1964434"/>
                  </a:lnTo>
                  <a:lnTo>
                    <a:pt x="12192000" y="196443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546335" y="0"/>
              <a:ext cx="2646045" cy="6858000"/>
            </a:xfrm>
            <a:custGeom>
              <a:avLst/>
              <a:gdLst/>
              <a:ahLst/>
              <a:cxnLst/>
              <a:rect l="l" t="t" r="r" b="b"/>
              <a:pathLst>
                <a:path w="2646045" h="6858000">
                  <a:moveTo>
                    <a:pt x="2645663" y="0"/>
                  </a:moveTo>
                  <a:lnTo>
                    <a:pt x="0" y="0"/>
                  </a:lnTo>
                  <a:lnTo>
                    <a:pt x="2642140" y="6857998"/>
                  </a:lnTo>
                  <a:lnTo>
                    <a:pt x="2645663" y="6857998"/>
                  </a:lnTo>
                  <a:lnTo>
                    <a:pt x="2645663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31519" y="5370576"/>
              <a:ext cx="3189732" cy="11247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554556" y="0"/>
              <a:ext cx="2637790" cy="6845934"/>
            </a:xfrm>
            <a:custGeom>
              <a:avLst/>
              <a:gdLst/>
              <a:ahLst/>
              <a:cxnLst/>
              <a:rect l="l" t="t" r="r" b="b"/>
              <a:pathLst>
                <a:path w="2637790" h="6845934">
                  <a:moveTo>
                    <a:pt x="2637443" y="0"/>
                  </a:moveTo>
                  <a:lnTo>
                    <a:pt x="0" y="0"/>
                  </a:lnTo>
                  <a:lnTo>
                    <a:pt x="2637443" y="6845805"/>
                  </a:lnTo>
                  <a:lnTo>
                    <a:pt x="2637443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786889" y="3143504"/>
            <a:ext cx="704723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FFFFFF"/>
                </a:solidFill>
                <a:latin typeface="Verdana"/>
                <a:cs typeface="Verdana"/>
              </a:rPr>
              <a:t>Beroepen </a:t>
            </a:r>
            <a:r>
              <a:rPr dirty="0" sz="2800" spc="-10" b="1">
                <a:solidFill>
                  <a:srgbClr val="FFFFFF"/>
                </a:solidFill>
                <a:latin typeface="Verdana"/>
                <a:cs typeface="Verdana"/>
              </a:rPr>
              <a:t>master </a:t>
            </a:r>
            <a:r>
              <a:rPr dirty="0" sz="2800" spc="-5" b="1">
                <a:solidFill>
                  <a:srgbClr val="FFFFFF"/>
                </a:solidFill>
                <a:latin typeface="Verdana"/>
                <a:cs typeface="Verdana"/>
              </a:rPr>
              <a:t>in </a:t>
            </a:r>
            <a:r>
              <a:rPr dirty="0" sz="2800" spc="-10" b="1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2800" spc="105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Verdana"/>
                <a:cs typeface="Verdana"/>
              </a:rPr>
              <a:t>psychologie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25300" y="714755"/>
            <a:ext cx="266700" cy="717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9327" y="719327"/>
            <a:ext cx="6596380" cy="421005"/>
          </a:xfrm>
          <a:prstGeom prst="rect"/>
          <a:solidFill>
            <a:srgbClr val="FF6600"/>
          </a:solidFill>
        </p:spPr>
        <p:txBody>
          <a:bodyPr wrap="square" lIns="0" tIns="47625" rIns="0" bIns="0" rtlCol="0" vert="horz">
            <a:spAutoFit/>
          </a:bodyPr>
          <a:lstStyle/>
          <a:p>
            <a:pPr marL="134620">
              <a:lnSpc>
                <a:spcPct val="100000"/>
              </a:lnSpc>
              <a:spcBef>
                <a:spcPts val="375"/>
              </a:spcBef>
            </a:pPr>
            <a:r>
              <a:rPr dirty="0" sz="2200" spc="-5">
                <a:solidFill>
                  <a:srgbClr val="FFFFFF"/>
                </a:solidFill>
              </a:rPr>
              <a:t>BEROEPEN</a:t>
            </a:r>
            <a:endParaRPr sz="2200"/>
          </a:p>
        </p:txBody>
      </p:sp>
      <p:sp>
        <p:nvSpPr>
          <p:cNvPr id="4" name="object 4"/>
          <p:cNvSpPr txBox="1"/>
          <p:nvPr/>
        </p:nvSpPr>
        <p:spPr>
          <a:xfrm>
            <a:off x="797458" y="1634998"/>
            <a:ext cx="9878060" cy="19989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ts val="234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solidFill>
                  <a:srgbClr val="00339F"/>
                </a:solidFill>
                <a:latin typeface="Verdana"/>
                <a:cs typeface="Verdana"/>
              </a:rPr>
              <a:t>“</a:t>
            </a:r>
            <a:r>
              <a:rPr dirty="0" sz="2000" b="1">
                <a:solidFill>
                  <a:srgbClr val="00339F"/>
                </a:solidFill>
                <a:latin typeface="Verdana"/>
                <a:cs typeface="Verdana"/>
              </a:rPr>
              <a:t>Psycholoog</a:t>
            </a:r>
            <a:r>
              <a:rPr dirty="0" sz="2000">
                <a:solidFill>
                  <a:srgbClr val="00339F"/>
                </a:solidFill>
                <a:latin typeface="Verdana"/>
                <a:cs typeface="Verdana"/>
              </a:rPr>
              <a:t>”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is een beschermde titel, </a:t>
            </a:r>
            <a:r>
              <a:rPr dirty="0" sz="2000" spc="-10">
                <a:solidFill>
                  <a:srgbClr val="00339F"/>
                </a:solidFill>
                <a:latin typeface="Verdana"/>
                <a:cs typeface="Verdana"/>
              </a:rPr>
              <a:t>erkenning </a:t>
            </a:r>
            <a:r>
              <a:rPr dirty="0" sz="2000" spc="-15">
                <a:solidFill>
                  <a:srgbClr val="00339F"/>
                </a:solidFill>
                <a:latin typeface="Verdana"/>
                <a:cs typeface="Verdana"/>
              </a:rPr>
              <a:t>dmv </a:t>
            </a:r>
            <a:r>
              <a:rPr dirty="0" sz="2000" spc="-10">
                <a:solidFill>
                  <a:srgbClr val="00339F"/>
                </a:solidFill>
                <a:latin typeface="Verdana"/>
                <a:cs typeface="Verdana"/>
              </a:rPr>
              <a:t>registratie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bij</a:t>
            </a:r>
            <a:r>
              <a:rPr dirty="0" sz="2000" spc="-5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de</a:t>
            </a:r>
            <a:endParaRPr sz="2000">
              <a:latin typeface="Verdana"/>
              <a:cs typeface="Verdana"/>
            </a:endParaRPr>
          </a:p>
          <a:p>
            <a:pPr marL="299085">
              <a:lnSpc>
                <a:spcPts val="2340"/>
              </a:lnSpc>
            </a:pPr>
            <a:r>
              <a:rPr dirty="0" u="heavy" sz="2000" spc="-5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Verdana"/>
                <a:cs typeface="Verdana"/>
                <a:hlinkClick r:id="rId3"/>
              </a:rPr>
              <a:t>Psychologencommissie</a:t>
            </a:r>
            <a:endParaRPr sz="2000">
              <a:latin typeface="Verdana"/>
              <a:cs typeface="Verdana"/>
            </a:endParaRPr>
          </a:p>
          <a:p>
            <a:pPr marL="299085" marR="5080" indent="-287020">
              <a:lnSpc>
                <a:spcPts val="2280"/>
              </a:lnSpc>
              <a:spcBef>
                <a:spcPts val="206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30">
                <a:solidFill>
                  <a:srgbClr val="00339F"/>
                </a:solidFill>
                <a:latin typeface="Verdana"/>
                <a:cs typeface="Verdana"/>
              </a:rPr>
              <a:t>Voor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een </a:t>
            </a:r>
            <a:r>
              <a:rPr dirty="0" sz="2000" spc="-10">
                <a:solidFill>
                  <a:srgbClr val="00339F"/>
                </a:solidFill>
                <a:latin typeface="Verdana"/>
                <a:cs typeface="Verdana"/>
              </a:rPr>
              <a:t>erkenning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als</a:t>
            </a:r>
            <a:r>
              <a:rPr dirty="0" sz="2000" spc="-5">
                <a:solidFill>
                  <a:srgbClr val="0562C1"/>
                </a:solidFill>
                <a:latin typeface="Verdana"/>
                <a:cs typeface="Verdana"/>
              </a:rPr>
              <a:t> </a:t>
            </a:r>
            <a:r>
              <a:rPr dirty="0" u="heavy" sz="200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Verdana"/>
                <a:cs typeface="Verdana"/>
                <a:hlinkClick r:id="rId4"/>
              </a:rPr>
              <a:t>Klinisch Psycholoog</a:t>
            </a:r>
            <a:r>
              <a:rPr dirty="0" sz="2000" b="1">
                <a:solidFill>
                  <a:srgbClr val="0562C1"/>
                </a:solidFill>
                <a:latin typeface="Verdana"/>
                <a:cs typeface="Verdana"/>
                <a:hlinkClick r:id="rId4"/>
              </a:rPr>
              <a:t>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volg je </a:t>
            </a:r>
            <a:r>
              <a:rPr dirty="0" sz="2000" spc="5">
                <a:solidFill>
                  <a:srgbClr val="00339F"/>
                </a:solidFill>
                <a:latin typeface="Verdana"/>
                <a:cs typeface="Verdana"/>
              </a:rPr>
              <a:t>na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je opleiding </a:t>
            </a:r>
            <a:r>
              <a:rPr dirty="0" sz="2000" spc="-10">
                <a:solidFill>
                  <a:srgbClr val="00339F"/>
                </a:solidFill>
                <a:latin typeface="Verdana"/>
                <a:cs typeface="Verdana"/>
              </a:rPr>
              <a:t>van </a:t>
            </a:r>
            <a:r>
              <a:rPr dirty="0" sz="2000">
                <a:solidFill>
                  <a:srgbClr val="00339F"/>
                </a:solidFill>
                <a:latin typeface="Verdana"/>
                <a:cs typeface="Verdana"/>
              </a:rPr>
              <a:t>5 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jaar een </a:t>
            </a:r>
            <a:r>
              <a:rPr dirty="0" sz="2000" spc="-10">
                <a:solidFill>
                  <a:srgbClr val="00339F"/>
                </a:solidFill>
                <a:latin typeface="Verdana"/>
                <a:cs typeface="Verdana"/>
              </a:rPr>
              <a:t>extra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jaar gesuperviseerde professionele</a:t>
            </a:r>
            <a:r>
              <a:rPr dirty="0" sz="2000" spc="-6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2000" spc="-10">
                <a:solidFill>
                  <a:srgbClr val="00339F"/>
                </a:solidFill>
                <a:latin typeface="Verdana"/>
                <a:cs typeface="Verdana"/>
              </a:rPr>
              <a:t>praktijk</a:t>
            </a:r>
            <a:endParaRPr sz="20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183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Eventueel </a:t>
            </a:r>
            <a:r>
              <a:rPr dirty="0" sz="2000" spc="-10">
                <a:solidFill>
                  <a:srgbClr val="00339F"/>
                </a:solidFill>
                <a:latin typeface="Verdana"/>
                <a:cs typeface="Verdana"/>
              </a:rPr>
              <a:t>extra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opleiding psychotherapie (4</a:t>
            </a:r>
            <a:r>
              <a:rPr dirty="0" sz="2000" spc="-70">
                <a:solidFill>
                  <a:srgbClr val="00339F"/>
                </a:solidFill>
                <a:latin typeface="Verdana"/>
                <a:cs typeface="Verdana"/>
              </a:rPr>
              <a:t> </a:t>
            </a:r>
            <a:r>
              <a:rPr dirty="0" sz="2000" spc="-5">
                <a:solidFill>
                  <a:srgbClr val="00339F"/>
                </a:solidFill>
                <a:latin typeface="Verdana"/>
                <a:cs typeface="Verdana"/>
              </a:rPr>
              <a:t>jaar)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5FE983F9C05C4F8E5B4970AD4C67EB" ma:contentTypeVersion="" ma:contentTypeDescription="Een nieuw document maken." ma:contentTypeScope="" ma:versionID="2dde322bd076e862dab20ef71f483516">
  <xsd:schema xmlns:xsd="http://www.w3.org/2001/XMLSchema" xmlns:xs="http://www.w3.org/2001/XMLSchema" xmlns:p="http://schemas.microsoft.com/office/2006/metadata/properties" xmlns:ns2="1BDFB8E5-D486-4E2F-9DD6-D593069CD3DF" xmlns:ns3="1bdfb8e5-d486-4e2f-9dd6-d593069cd3df" xmlns:ns4="784d4dd2-b820-4239-9a43-4d101ab2cb2c" xmlns:ns5="4a6c513c-d293-4e6b-83ab-5621d819b325" targetNamespace="http://schemas.microsoft.com/office/2006/metadata/properties" ma:root="true" ma:fieldsID="804267124c134091066b55365a3dafc2" ns2:_="" ns3:_="" ns4:_="" ns5:_="">
    <xsd:import namespace="1BDFB8E5-D486-4E2F-9DD6-D593069CD3DF"/>
    <xsd:import namespace="1bdfb8e5-d486-4e2f-9dd6-d593069cd3df"/>
    <xsd:import namespace="784d4dd2-b820-4239-9a43-4d101ab2cb2c"/>
    <xsd:import namespace="4a6c513c-d293-4e6b-83ab-5621d819b3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FB8E5-D486-4E2F-9DD6-D593069CD3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fb8e5-d486-4e2f-9dd6-d593069cd3df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50a49bc4-c9e0-412a-b7e2-852193553b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4d4dd2-b820-4239-9a43-4d101ab2c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6c513c-d293-4e6b-83ab-5621d819b32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E57271C-6738-4EDB-8886-B32B77C8F7C1}" ma:internalName="TaxCatchAll" ma:showField="CatchAllData" ma:web="{d17f8e39-0bc7-4bfd-89c8-3980143edd0b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6c513c-d293-4e6b-83ab-5621d819b325" xsi:nil="true"/>
    <lcf76f155ced4ddcb4097134ff3c332f xmlns="1bdfb8e5-d486-4e2f-9dd6-d593069cd3d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14B46F1-87FD-4FD4-8AED-A9AC0AEF86CF}"/>
</file>

<file path=customXml/itemProps2.xml><?xml version="1.0" encoding="utf-8"?>
<ds:datastoreItem xmlns:ds="http://schemas.openxmlformats.org/officeDocument/2006/customXml" ds:itemID="{38676639-3F2F-4EE4-BD7A-67A11D7E2153}"/>
</file>

<file path=customXml/itemProps3.xml><?xml version="1.0" encoding="utf-8"?>
<ds:datastoreItem xmlns:ds="http://schemas.openxmlformats.org/officeDocument/2006/customXml" ds:itemID="{6C678CF7-B830-4429-8627-24068F8B7D0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2022-07-11T19:18:26Z</dcterms:created>
  <dcterms:modified xsi:type="dcterms:W3CDTF">2022-07-11T19:18:26Z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2022-07-11T00:00:00Z</vt:filetime>
  </property>
  <property fmtid="{D5CDD505-2E9C-101B-9397-08002B2CF9AE}" pid="5" name="ContentTypeId">
    <vt:lpwstr>0x010100E35FE983F9C05C4F8E5B4970AD4C67EB</vt:lpwstr>
  </property>
</Properties>
</file>