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12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00339F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00339F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00339F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5884164"/>
            <a:ext cx="12191999" cy="9708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5975603"/>
            <a:ext cx="12192000" cy="868680"/>
          </a:xfrm>
          <a:custGeom>
            <a:avLst/>
            <a:gdLst/>
            <a:ahLst/>
            <a:cxnLst/>
            <a:rect l="l" t="t" r="r" b="b"/>
            <a:pathLst>
              <a:path w="12192000" h="868679">
                <a:moveTo>
                  <a:pt x="12192000" y="0"/>
                </a:moveTo>
                <a:lnTo>
                  <a:pt x="0" y="0"/>
                </a:lnTo>
                <a:lnTo>
                  <a:pt x="0" y="868680"/>
                </a:lnTo>
                <a:lnTo>
                  <a:pt x="12192000" y="86868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70559" y="6097522"/>
            <a:ext cx="1501140" cy="66903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59985" y="3028010"/>
            <a:ext cx="3272028" cy="757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00339F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97458" y="1634998"/>
            <a:ext cx="10597083" cy="1998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erywellmind.com/a-list-of-psychology-careers-2794917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psy.be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vkp.be/je-erkenning-als-klinisch-psycholoo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1523"/>
              <a:ext cx="12131039" cy="48844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4878323"/>
              <a:ext cx="12166600" cy="1979930"/>
            </a:xfrm>
            <a:custGeom>
              <a:avLst/>
              <a:gdLst/>
              <a:ahLst/>
              <a:cxnLst/>
              <a:rect l="l" t="t" r="r" b="b"/>
              <a:pathLst>
                <a:path w="12166600" h="1979929">
                  <a:moveTo>
                    <a:pt x="12166092" y="1979673"/>
                  </a:moveTo>
                  <a:lnTo>
                    <a:pt x="12166092" y="0"/>
                  </a:lnTo>
                  <a:lnTo>
                    <a:pt x="0" y="0"/>
                  </a:lnTo>
                  <a:lnTo>
                    <a:pt x="0" y="1979673"/>
                  </a:lnTo>
                  <a:lnTo>
                    <a:pt x="12166092" y="197967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40663" y="5346191"/>
              <a:ext cx="3189732" cy="112471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9554556" y="0"/>
            <a:ext cx="2637790" cy="6845934"/>
          </a:xfrm>
          <a:custGeom>
            <a:avLst/>
            <a:gdLst/>
            <a:ahLst/>
            <a:cxnLst/>
            <a:rect l="l" t="t" r="r" b="b"/>
            <a:pathLst>
              <a:path w="2637790" h="6845934">
                <a:moveTo>
                  <a:pt x="2637443" y="0"/>
                </a:moveTo>
                <a:lnTo>
                  <a:pt x="0" y="0"/>
                </a:lnTo>
                <a:lnTo>
                  <a:pt x="2637443" y="6845805"/>
                </a:lnTo>
                <a:lnTo>
                  <a:pt x="2637443" y="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1639823" y="1589532"/>
            <a:ext cx="6590030" cy="1664335"/>
            <a:chOff x="1639823" y="1589532"/>
            <a:chExt cx="6590030" cy="1664335"/>
          </a:xfrm>
        </p:grpSpPr>
        <p:sp>
          <p:nvSpPr>
            <p:cNvPr id="8" name="object 8"/>
            <p:cNvSpPr/>
            <p:nvPr/>
          </p:nvSpPr>
          <p:spPr>
            <a:xfrm>
              <a:off x="1639823" y="1589532"/>
              <a:ext cx="6590030" cy="1664335"/>
            </a:xfrm>
            <a:custGeom>
              <a:avLst/>
              <a:gdLst/>
              <a:ahLst/>
              <a:cxnLst/>
              <a:rect l="l" t="t" r="r" b="b"/>
              <a:pathLst>
                <a:path w="6590030" h="1664335">
                  <a:moveTo>
                    <a:pt x="6589776" y="0"/>
                  </a:moveTo>
                  <a:lnTo>
                    <a:pt x="0" y="0"/>
                  </a:lnTo>
                  <a:lnTo>
                    <a:pt x="0" y="1664208"/>
                  </a:lnTo>
                  <a:lnTo>
                    <a:pt x="6589776" y="1664208"/>
                  </a:lnTo>
                  <a:lnTo>
                    <a:pt x="6589776" y="0"/>
                  </a:lnTo>
                  <a:close/>
                </a:path>
              </a:pathLst>
            </a:custGeom>
            <a:solidFill>
              <a:srgbClr val="0031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51420" y="1589532"/>
              <a:ext cx="678180" cy="1664335"/>
            </a:xfrm>
            <a:custGeom>
              <a:avLst/>
              <a:gdLst/>
              <a:ahLst/>
              <a:cxnLst/>
              <a:rect l="l" t="t" r="r" b="b"/>
              <a:pathLst>
                <a:path w="678179" h="1664335">
                  <a:moveTo>
                    <a:pt x="678179" y="0"/>
                  </a:moveTo>
                  <a:lnTo>
                    <a:pt x="0" y="0"/>
                  </a:lnTo>
                  <a:lnTo>
                    <a:pt x="678179" y="1664207"/>
                  </a:lnTo>
                  <a:lnTo>
                    <a:pt x="678179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979422" y="1988566"/>
            <a:ext cx="474218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</a:rPr>
              <a:t>Infosessie Profiel </a:t>
            </a:r>
            <a:r>
              <a:rPr sz="2800" spc="-15" dirty="0">
                <a:solidFill>
                  <a:srgbClr val="FFFFFF"/>
                </a:solidFill>
              </a:rPr>
              <a:t>Klinische  </a:t>
            </a:r>
            <a:r>
              <a:rPr sz="2800" spc="-10" dirty="0">
                <a:solidFill>
                  <a:srgbClr val="FFFFFF"/>
                </a:solidFill>
              </a:rPr>
              <a:t>Psychologie</a:t>
            </a:r>
            <a:endParaRPr sz="2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25300" y="714755"/>
            <a:ext cx="266700" cy="7178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19327" y="402336"/>
            <a:ext cx="5626735" cy="376555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3810" rIns="0" bIns="0" rtlCol="0">
            <a:spAutoFit/>
          </a:bodyPr>
          <a:lstStyle/>
          <a:p>
            <a:pPr marL="134620">
              <a:lnSpc>
                <a:spcPct val="100000"/>
              </a:lnSpc>
              <a:spcBef>
                <a:spcPts val="30"/>
              </a:spcBef>
            </a:pPr>
            <a:r>
              <a:rPr sz="2200" spc="-5" dirty="0">
                <a:solidFill>
                  <a:srgbClr val="FFFFFF"/>
                </a:solidFill>
              </a:rPr>
              <a:t>WERKVELD </a:t>
            </a:r>
            <a:r>
              <a:rPr sz="2200" dirty="0">
                <a:solidFill>
                  <a:srgbClr val="FFFFFF"/>
                </a:solidFill>
              </a:rPr>
              <a:t>KLINISCH</a:t>
            </a:r>
            <a:r>
              <a:rPr sz="2200" spc="-45" dirty="0">
                <a:solidFill>
                  <a:srgbClr val="FFFFFF"/>
                </a:solidFill>
              </a:rPr>
              <a:t> </a:t>
            </a:r>
            <a:r>
              <a:rPr sz="2200" spc="-10" dirty="0">
                <a:solidFill>
                  <a:srgbClr val="FFFFFF"/>
                </a:solidFill>
              </a:rPr>
              <a:t>PSYCHOLOGEN</a:t>
            </a:r>
            <a:endParaRPr sz="2200"/>
          </a:p>
        </p:txBody>
      </p:sp>
      <p:sp>
        <p:nvSpPr>
          <p:cNvPr id="4" name="object 4"/>
          <p:cNvSpPr txBox="1"/>
          <p:nvPr/>
        </p:nvSpPr>
        <p:spPr>
          <a:xfrm>
            <a:off x="797458" y="1064132"/>
            <a:ext cx="10478135" cy="55308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-(Psychiatrische)</a:t>
            </a:r>
            <a:r>
              <a:rPr sz="1400" spc="-35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00339F"/>
                </a:solidFill>
                <a:latin typeface="Verdana"/>
                <a:cs typeface="Verdana"/>
              </a:rPr>
              <a:t>ziekenhuizen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spc="10" dirty="0">
                <a:solidFill>
                  <a:srgbClr val="00339F"/>
                </a:solidFill>
                <a:latin typeface="Verdana"/>
                <a:cs typeface="Verdana"/>
              </a:rPr>
              <a:t>-Centra </a:t>
            </a:r>
            <a:r>
              <a:rPr sz="1400" spc="-5" dirty="0">
                <a:solidFill>
                  <a:srgbClr val="00339F"/>
                </a:solidFill>
                <a:latin typeface="Verdana"/>
                <a:cs typeface="Verdana"/>
              </a:rPr>
              <a:t>voor </a:t>
            </a: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Geestelijke </a:t>
            </a:r>
            <a:r>
              <a:rPr sz="1400" spc="-5" dirty="0">
                <a:solidFill>
                  <a:srgbClr val="00339F"/>
                </a:solidFill>
                <a:latin typeface="Verdana"/>
                <a:cs typeface="Verdana"/>
              </a:rPr>
              <a:t>GezondheidsZorg</a:t>
            </a:r>
            <a:r>
              <a:rPr sz="1400" spc="-114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(CGGZ)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Verdana"/>
              <a:cs typeface="Verdana"/>
            </a:endParaRPr>
          </a:p>
          <a:p>
            <a:pPr marL="12700">
              <a:lnSpc>
                <a:spcPts val="1639"/>
              </a:lnSpc>
            </a:pPr>
            <a:r>
              <a:rPr sz="1400" spc="10" dirty="0">
                <a:solidFill>
                  <a:srgbClr val="00339F"/>
                </a:solidFill>
                <a:latin typeface="Verdana"/>
                <a:cs typeface="Verdana"/>
              </a:rPr>
              <a:t>-Centra </a:t>
            </a:r>
            <a:r>
              <a:rPr sz="1400" spc="-5" dirty="0">
                <a:solidFill>
                  <a:srgbClr val="00339F"/>
                </a:solidFill>
                <a:latin typeface="Verdana"/>
                <a:cs typeface="Verdana"/>
              </a:rPr>
              <a:t>voor </a:t>
            </a: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algemeen </a:t>
            </a:r>
            <a:r>
              <a:rPr sz="1400" spc="-5" dirty="0">
                <a:solidFill>
                  <a:srgbClr val="00339F"/>
                </a:solidFill>
                <a:latin typeface="Verdana"/>
                <a:cs typeface="Verdana"/>
              </a:rPr>
              <a:t>welzijnswerk (CAW): </a:t>
            </a: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deelwerkingen </a:t>
            </a:r>
            <a:r>
              <a:rPr sz="1400" spc="-5" dirty="0">
                <a:solidFill>
                  <a:srgbClr val="00339F"/>
                </a:solidFill>
                <a:latin typeface="Verdana"/>
                <a:cs typeface="Verdana"/>
              </a:rPr>
              <a:t>zoals Centra voor </a:t>
            </a: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levens- en</a:t>
            </a:r>
            <a:r>
              <a:rPr sz="1400" spc="310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00339F"/>
                </a:solidFill>
                <a:latin typeface="Verdana"/>
                <a:cs typeface="Verdana"/>
              </a:rPr>
              <a:t>gezinsvragen,</a:t>
            </a:r>
            <a:endParaRPr sz="1400">
              <a:latin typeface="Verdana"/>
              <a:cs typeface="Verdana"/>
            </a:endParaRPr>
          </a:p>
          <a:p>
            <a:pPr marL="104139">
              <a:lnSpc>
                <a:spcPts val="1639"/>
              </a:lnSpc>
            </a:pPr>
            <a:r>
              <a:rPr sz="1400" spc="-5" dirty="0">
                <a:solidFill>
                  <a:srgbClr val="00339F"/>
                </a:solidFill>
                <a:latin typeface="Verdana"/>
                <a:cs typeface="Verdana"/>
              </a:rPr>
              <a:t>crisisopvang, </a:t>
            </a: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begeleid</a:t>
            </a:r>
            <a:r>
              <a:rPr sz="1400" spc="-80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wonen,…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450">
              <a:latin typeface="Verdana"/>
              <a:cs typeface="Verdana"/>
            </a:endParaRPr>
          </a:p>
          <a:p>
            <a:pPr marL="166370" indent="-154305">
              <a:lnSpc>
                <a:spcPct val="100000"/>
              </a:lnSpc>
              <a:spcBef>
                <a:spcPts val="5"/>
              </a:spcBef>
              <a:buChar char="-"/>
              <a:tabLst>
                <a:tab pos="167005" algn="l"/>
              </a:tabLst>
            </a:pPr>
            <a:r>
              <a:rPr sz="1400" spc="-5" dirty="0">
                <a:solidFill>
                  <a:srgbClr val="00339F"/>
                </a:solidFill>
                <a:latin typeface="Verdana"/>
                <a:cs typeface="Verdana"/>
              </a:rPr>
              <a:t>Centra voor </a:t>
            </a: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Leerlingenbegeleiding</a:t>
            </a:r>
            <a:r>
              <a:rPr sz="1400" spc="-75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00339F"/>
                </a:solidFill>
                <a:latin typeface="Verdana"/>
                <a:cs typeface="Verdana"/>
              </a:rPr>
              <a:t>(CLB)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339F"/>
              </a:buClr>
              <a:buFont typeface="Verdana"/>
              <a:buChar char="-"/>
            </a:pPr>
            <a:endParaRPr sz="1400">
              <a:latin typeface="Verdana"/>
              <a:cs typeface="Verdana"/>
            </a:endParaRPr>
          </a:p>
          <a:p>
            <a:pPr marL="166370" indent="-154305">
              <a:lnSpc>
                <a:spcPct val="100000"/>
              </a:lnSpc>
              <a:buChar char="-"/>
              <a:tabLst>
                <a:tab pos="167005" algn="l"/>
              </a:tabLst>
            </a:pP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Scholen </a:t>
            </a:r>
            <a:r>
              <a:rPr sz="1400" spc="-5" dirty="0">
                <a:solidFill>
                  <a:srgbClr val="00339F"/>
                </a:solidFill>
                <a:latin typeface="Verdana"/>
                <a:cs typeface="Verdana"/>
              </a:rPr>
              <a:t>(voor buitengewoon</a:t>
            </a:r>
            <a:r>
              <a:rPr sz="1400" spc="-75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onderwijs)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339F"/>
              </a:buClr>
              <a:buFont typeface="Verdana"/>
              <a:buChar char="-"/>
            </a:pPr>
            <a:endParaRPr sz="1400">
              <a:latin typeface="Verdana"/>
              <a:cs typeface="Verdana"/>
            </a:endParaRPr>
          </a:p>
          <a:p>
            <a:pPr marL="166370" indent="-154305">
              <a:lnSpc>
                <a:spcPct val="100000"/>
              </a:lnSpc>
              <a:buChar char="-"/>
              <a:tabLst>
                <a:tab pos="167005" algn="l"/>
              </a:tabLst>
            </a:pPr>
            <a:r>
              <a:rPr sz="1400" spc="-5" dirty="0">
                <a:solidFill>
                  <a:srgbClr val="00339F"/>
                </a:solidFill>
                <a:latin typeface="Verdana"/>
                <a:cs typeface="Verdana"/>
              </a:rPr>
              <a:t>Onderzoekscentra, </a:t>
            </a: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universiteiten,</a:t>
            </a:r>
            <a:r>
              <a:rPr sz="1400" spc="-80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…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  <a:buClr>
                <a:srgbClr val="00339F"/>
              </a:buClr>
              <a:buFont typeface="Verdana"/>
              <a:buChar char="-"/>
            </a:pPr>
            <a:endParaRPr sz="1450">
              <a:latin typeface="Verdana"/>
              <a:cs typeface="Verdana"/>
            </a:endParaRPr>
          </a:p>
          <a:p>
            <a:pPr marL="166370" indent="-154305">
              <a:lnSpc>
                <a:spcPct val="100000"/>
              </a:lnSpc>
              <a:buChar char="-"/>
              <a:tabLst>
                <a:tab pos="167005" algn="l"/>
              </a:tabLst>
            </a:pP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Zelfstandige</a:t>
            </a:r>
            <a:r>
              <a:rPr sz="1400" spc="-40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00339F"/>
                </a:solidFill>
                <a:latin typeface="Verdana"/>
                <a:cs typeface="Verdana"/>
              </a:rPr>
              <a:t>(groeps)praktijk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00339F"/>
              </a:buClr>
              <a:buFont typeface="Verdana"/>
              <a:buChar char="-"/>
            </a:pPr>
            <a:endParaRPr sz="1400">
              <a:latin typeface="Verdana"/>
              <a:cs typeface="Verdana"/>
            </a:endParaRPr>
          </a:p>
          <a:p>
            <a:pPr marL="166370" indent="-154305">
              <a:lnSpc>
                <a:spcPct val="100000"/>
              </a:lnSpc>
              <a:buChar char="-"/>
              <a:tabLst>
                <a:tab pos="167005" algn="l"/>
              </a:tabLst>
            </a:pPr>
            <a:r>
              <a:rPr sz="1400" spc="-5" dirty="0">
                <a:solidFill>
                  <a:srgbClr val="00339F"/>
                </a:solidFill>
                <a:latin typeface="Verdana"/>
                <a:cs typeface="Verdana"/>
              </a:rPr>
              <a:t>Politie: daderhulp, </a:t>
            </a: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slachtofferhulp, stressteam,</a:t>
            </a:r>
            <a:r>
              <a:rPr sz="1400" spc="-145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…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339F"/>
              </a:buClr>
              <a:buFont typeface="Verdana"/>
              <a:buChar char="-"/>
            </a:pPr>
            <a:endParaRPr sz="1400">
              <a:latin typeface="Verdana"/>
              <a:cs typeface="Verdana"/>
            </a:endParaRPr>
          </a:p>
          <a:p>
            <a:pPr marL="166370" indent="-154305">
              <a:lnSpc>
                <a:spcPct val="100000"/>
              </a:lnSpc>
              <a:buChar char="-"/>
              <a:tabLst>
                <a:tab pos="167005" algn="l"/>
              </a:tabLst>
            </a:pPr>
            <a:r>
              <a:rPr sz="1400" spc="-5" dirty="0">
                <a:solidFill>
                  <a:srgbClr val="00339F"/>
                </a:solidFill>
                <a:latin typeface="Verdana"/>
                <a:cs typeface="Verdana"/>
              </a:rPr>
              <a:t>Gevangenissen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4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-Voorzieningen bijzondere </a:t>
            </a:r>
            <a:r>
              <a:rPr sz="1400" spc="-5" dirty="0">
                <a:solidFill>
                  <a:srgbClr val="00339F"/>
                </a:solidFill>
                <a:latin typeface="Verdana"/>
                <a:cs typeface="Verdana"/>
              </a:rPr>
              <a:t>jeugdbijstand </a:t>
            </a: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(Agentschap</a:t>
            </a:r>
            <a:r>
              <a:rPr sz="1400" spc="-95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Jongerenwelzijn)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-Voorzieningen </a:t>
            </a:r>
            <a:r>
              <a:rPr sz="1400" spc="-5" dirty="0">
                <a:solidFill>
                  <a:srgbClr val="00339F"/>
                </a:solidFill>
                <a:latin typeface="Verdana"/>
                <a:cs typeface="Verdana"/>
              </a:rPr>
              <a:t>voor </a:t>
            </a: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kinderen en </a:t>
            </a:r>
            <a:r>
              <a:rPr sz="1400" spc="-5" dirty="0">
                <a:solidFill>
                  <a:srgbClr val="00339F"/>
                </a:solidFill>
                <a:latin typeface="Verdana"/>
                <a:cs typeface="Verdana"/>
              </a:rPr>
              <a:t>volwassenen </a:t>
            </a: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met een handicap </a:t>
            </a:r>
            <a:r>
              <a:rPr sz="1400" spc="-5" dirty="0">
                <a:solidFill>
                  <a:srgbClr val="00339F"/>
                </a:solidFill>
                <a:latin typeface="Verdana"/>
                <a:cs typeface="Verdana"/>
              </a:rPr>
              <a:t>(Agentschap voor Personen </a:t>
            </a: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met een</a:t>
            </a:r>
            <a:r>
              <a:rPr sz="1400" spc="-110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Handicap)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Verdana"/>
              <a:cs typeface="Verdana"/>
            </a:endParaRPr>
          </a:p>
          <a:p>
            <a:pPr marL="12700">
              <a:lnSpc>
                <a:spcPts val="1580"/>
              </a:lnSpc>
            </a:pP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-</a:t>
            </a:r>
            <a:r>
              <a:rPr sz="1400" spc="75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……</a:t>
            </a:r>
            <a:endParaRPr sz="1400">
              <a:latin typeface="Verdana"/>
              <a:cs typeface="Verdana"/>
            </a:endParaRPr>
          </a:p>
          <a:p>
            <a:pPr marR="5080" algn="r">
              <a:lnSpc>
                <a:spcPts val="1100"/>
              </a:lnSpc>
            </a:pPr>
            <a:r>
              <a:rPr sz="1000" spc="-5" dirty="0">
                <a:solidFill>
                  <a:srgbClr val="FF6600"/>
                </a:solidFill>
                <a:latin typeface="Verdana"/>
                <a:cs typeface="Verdana"/>
              </a:rPr>
              <a:t>Studeren</a:t>
            </a:r>
            <a:r>
              <a:rPr sz="1000" spc="-40" dirty="0">
                <a:solidFill>
                  <a:srgbClr val="FF6600"/>
                </a:solidFill>
                <a:latin typeface="Verdana"/>
                <a:cs typeface="Verdana"/>
              </a:rPr>
              <a:t> </a:t>
            </a:r>
            <a:r>
              <a:rPr sz="1000" spc="-10" dirty="0">
                <a:solidFill>
                  <a:srgbClr val="FF6600"/>
                </a:solidFill>
                <a:latin typeface="Verdana"/>
                <a:cs typeface="Verdana"/>
              </a:rPr>
              <a:t>HO</a:t>
            </a:r>
            <a:endParaRPr sz="10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  <a:spcBef>
                <a:spcPts val="70"/>
              </a:spcBef>
            </a:pPr>
            <a:r>
              <a:rPr sz="1000" spc="-5" dirty="0">
                <a:solidFill>
                  <a:srgbClr val="00339F"/>
                </a:solidFill>
                <a:latin typeface="Verdana"/>
                <a:cs typeface="Verdana"/>
              </a:rPr>
              <a:t>11-7-2022 |</a:t>
            </a:r>
            <a:r>
              <a:rPr sz="1000" spc="-65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00339F"/>
                </a:solidFill>
                <a:latin typeface="Verdana"/>
                <a:cs typeface="Verdana"/>
              </a:rPr>
              <a:t>10</a:t>
            </a:r>
            <a:endParaRPr sz="1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25300" y="714755"/>
            <a:ext cx="266700" cy="7178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19327" y="719327"/>
            <a:ext cx="6596380" cy="421005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47625" rIns="0" bIns="0" rtlCol="0">
            <a:spAutoFit/>
          </a:bodyPr>
          <a:lstStyle/>
          <a:p>
            <a:pPr marL="134620">
              <a:lnSpc>
                <a:spcPct val="100000"/>
              </a:lnSpc>
              <a:spcBef>
                <a:spcPts val="375"/>
              </a:spcBef>
              <a:tabLst>
                <a:tab pos="5843905" algn="l"/>
              </a:tabLst>
            </a:pPr>
            <a:r>
              <a:rPr sz="2200" spc="-5" dirty="0">
                <a:solidFill>
                  <a:srgbClr val="FFFFFF"/>
                </a:solidFill>
              </a:rPr>
              <a:t>MAAR</a:t>
            </a:r>
            <a:r>
              <a:rPr sz="2200" spc="5" dirty="0">
                <a:solidFill>
                  <a:srgbClr val="FFFFFF"/>
                </a:solidFill>
              </a:rPr>
              <a:t> </a:t>
            </a:r>
            <a:r>
              <a:rPr sz="2200" spc="-10" dirty="0">
                <a:solidFill>
                  <a:srgbClr val="FFFFFF"/>
                </a:solidFill>
              </a:rPr>
              <a:t>OOK	</a:t>
            </a:r>
            <a:r>
              <a:rPr sz="2700" u="heavy" spc="-15" baseline="4629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rlito"/>
                <a:cs typeface="Carlito"/>
                <a:hlinkClick r:id="rId3"/>
              </a:rPr>
              <a:t>Lijst</a:t>
            </a:r>
            <a:endParaRPr sz="2700" baseline="4629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05393" y="1022096"/>
            <a:ext cx="352679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Psychotherapeut</a:t>
            </a:r>
            <a:endParaRPr sz="12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Neuropsycholoog</a:t>
            </a: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0339F"/>
              </a:buClr>
              <a:buFont typeface="Arial"/>
              <a:buChar char="•"/>
            </a:pPr>
            <a:endParaRPr sz="115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HR-medewerker/consultant</a:t>
            </a:r>
            <a:r>
              <a:rPr sz="1200" spc="15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200" spc="-20" dirty="0">
                <a:solidFill>
                  <a:srgbClr val="00339F"/>
                </a:solidFill>
                <a:latin typeface="Verdana"/>
                <a:cs typeface="Verdana"/>
              </a:rPr>
              <a:t>(recruiter,</a:t>
            </a:r>
            <a:endParaRPr sz="1200">
              <a:latin typeface="Verdana"/>
              <a:cs typeface="Verdana"/>
            </a:endParaRPr>
          </a:p>
          <a:p>
            <a:pPr marL="299085">
              <a:lnSpc>
                <a:spcPct val="100000"/>
              </a:lnSpc>
            </a:pPr>
            <a:r>
              <a:rPr sz="1200" spc="-25" dirty="0">
                <a:solidFill>
                  <a:srgbClr val="00339F"/>
                </a:solidFill>
                <a:latin typeface="Verdana"/>
                <a:cs typeface="Verdana"/>
              </a:rPr>
              <a:t>trainer,…)</a:t>
            </a:r>
            <a:endParaRPr sz="12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10" dirty="0">
                <a:solidFill>
                  <a:srgbClr val="00339F"/>
                </a:solidFill>
                <a:latin typeface="Verdana"/>
                <a:cs typeface="Verdana"/>
              </a:rPr>
              <a:t>HR-manager</a:t>
            </a:r>
            <a:endParaRPr sz="12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Preventieadviseur Psychosociale</a:t>
            </a:r>
            <a:r>
              <a:rPr sz="1200" spc="20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Aspecten</a:t>
            </a:r>
            <a:endParaRPr sz="12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Coach</a:t>
            </a:r>
            <a:endParaRPr sz="12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(Arbeids)Marktonderzoeker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05393" y="2851150"/>
            <a:ext cx="2314575" cy="1306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Professor/onderzoeker</a:t>
            </a:r>
            <a:endParaRPr sz="12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10" dirty="0">
                <a:solidFill>
                  <a:srgbClr val="00339F"/>
                </a:solidFill>
                <a:latin typeface="Verdana"/>
                <a:cs typeface="Verdana"/>
              </a:rPr>
              <a:t>Verkeerspsycholoog</a:t>
            </a:r>
            <a:endParaRPr sz="12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Studiebegeleider</a:t>
            </a:r>
            <a:endParaRPr sz="12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Experimenteel</a:t>
            </a:r>
            <a:r>
              <a:rPr sz="1200" spc="-50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psycholoog</a:t>
            </a:r>
            <a:endParaRPr sz="12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Sociaal</a:t>
            </a:r>
            <a:r>
              <a:rPr sz="1200" spc="-45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psycholoog</a:t>
            </a:r>
            <a:endParaRPr sz="12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Gerontopsycholoog</a:t>
            </a:r>
            <a:endParaRPr sz="12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Slaapspecialist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18093" y="4314570"/>
            <a:ext cx="351218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86385" algn="l"/>
                <a:tab pos="287020" algn="l"/>
              </a:tabLst>
            </a:pPr>
            <a:r>
              <a:rPr sz="1200" spc="-10" dirty="0">
                <a:solidFill>
                  <a:srgbClr val="00339F"/>
                </a:solidFill>
                <a:latin typeface="Verdana"/>
                <a:cs typeface="Verdana"/>
              </a:rPr>
              <a:t>Ontwikkelaar van </a:t>
            </a: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e-learning</a:t>
            </a:r>
            <a:r>
              <a:rPr sz="1200" spc="100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platformen</a:t>
            </a:r>
            <a:endParaRPr sz="1200">
              <a:latin typeface="Verdana"/>
              <a:cs typeface="Verdana"/>
            </a:endParaRPr>
          </a:p>
          <a:p>
            <a:pPr marL="286385" indent="-287020">
              <a:lnSpc>
                <a:spcPct val="100000"/>
              </a:lnSpc>
              <a:buFont typeface="Arial"/>
              <a:buChar char="•"/>
              <a:tabLst>
                <a:tab pos="286385" algn="l"/>
                <a:tab pos="287020" algn="l"/>
              </a:tabLst>
            </a:pP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Steun bij</a:t>
            </a:r>
            <a:r>
              <a:rPr sz="1200" spc="25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onderwijsvernieuwingsprojecten</a:t>
            </a:r>
            <a:endParaRPr sz="1200">
              <a:latin typeface="Verdana"/>
              <a:cs typeface="Verdana"/>
            </a:endParaRPr>
          </a:p>
          <a:p>
            <a:pPr marL="286385" indent="-287020">
              <a:lnSpc>
                <a:spcPct val="100000"/>
              </a:lnSpc>
              <a:buFont typeface="Arial"/>
              <a:buChar char="•"/>
              <a:tabLst>
                <a:tab pos="286385" algn="l"/>
                <a:tab pos="287020" algn="l"/>
              </a:tabLst>
            </a:pP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Schoolpsycholoog</a:t>
            </a:r>
            <a:endParaRPr sz="1200">
              <a:latin typeface="Verdana"/>
              <a:cs typeface="Verdana"/>
            </a:endParaRPr>
          </a:p>
          <a:p>
            <a:pPr marL="286385" indent="-287020">
              <a:lnSpc>
                <a:spcPct val="100000"/>
              </a:lnSpc>
              <a:buFont typeface="Arial"/>
              <a:buChar char="•"/>
              <a:tabLst>
                <a:tab pos="286385" algn="l"/>
                <a:tab pos="287020" algn="l"/>
              </a:tabLst>
            </a:pP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Leerlingenbegeleidier</a:t>
            </a:r>
            <a:endParaRPr sz="1200">
              <a:latin typeface="Verdana"/>
              <a:cs typeface="Verdana"/>
            </a:endParaRPr>
          </a:p>
          <a:p>
            <a:pPr marL="286385" indent="-287020">
              <a:lnSpc>
                <a:spcPct val="100000"/>
              </a:lnSpc>
              <a:buFont typeface="Arial"/>
              <a:buChar char="•"/>
              <a:tabLst>
                <a:tab pos="286385" algn="l"/>
                <a:tab pos="287020" algn="l"/>
              </a:tabLst>
            </a:pP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Change</a:t>
            </a:r>
            <a:r>
              <a:rPr sz="1200" spc="15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manager</a:t>
            </a:r>
            <a:endParaRPr sz="1200">
              <a:latin typeface="Verdana"/>
              <a:cs typeface="Verdana"/>
            </a:endParaRPr>
          </a:p>
          <a:p>
            <a:pPr marL="286385" indent="-287020">
              <a:lnSpc>
                <a:spcPct val="100000"/>
              </a:lnSpc>
              <a:buFont typeface="Arial"/>
              <a:buChar char="•"/>
              <a:tabLst>
                <a:tab pos="286385" algn="l"/>
                <a:tab pos="287020" algn="l"/>
              </a:tabLst>
            </a:pP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Adviseur educatieve</a:t>
            </a:r>
            <a:r>
              <a:rPr sz="1200" spc="40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200" spc="-5" dirty="0">
                <a:solidFill>
                  <a:srgbClr val="00339F"/>
                </a:solidFill>
                <a:latin typeface="Verdana"/>
                <a:cs typeface="Verdana"/>
              </a:rPr>
              <a:t>diensten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18093" y="5411520"/>
            <a:ext cx="18732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339F"/>
                </a:solidFill>
                <a:latin typeface="Verdana"/>
                <a:cs typeface="Verdana"/>
              </a:rPr>
              <a:t>…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19327" y="1229867"/>
            <a:ext cx="6880859" cy="45857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493008" y="3236976"/>
            <a:ext cx="1645920" cy="431800"/>
          </a:xfrm>
          <a:prstGeom prst="rect">
            <a:avLst/>
          </a:prstGeom>
          <a:solidFill>
            <a:srgbClr val="FFE3B0"/>
          </a:solidFill>
        </p:spPr>
        <p:txBody>
          <a:bodyPr vert="horz" wrap="square" lIns="0" tIns="45720" rIns="0" bIns="0" rtlCol="0">
            <a:spAutoFit/>
          </a:bodyPr>
          <a:lstStyle/>
          <a:p>
            <a:pPr marL="413384">
              <a:lnSpc>
                <a:spcPct val="100000"/>
              </a:lnSpc>
              <a:spcBef>
                <a:spcPts val="360"/>
              </a:spcBef>
            </a:pPr>
            <a:r>
              <a:rPr sz="1050" b="1" dirty="0">
                <a:solidFill>
                  <a:srgbClr val="00414D"/>
                </a:solidFill>
                <a:latin typeface="Verdana"/>
                <a:cs typeface="Verdana"/>
              </a:rPr>
              <a:t>HR</a:t>
            </a:r>
            <a:r>
              <a:rPr sz="1050" b="1" spc="-20" dirty="0">
                <a:solidFill>
                  <a:srgbClr val="00414D"/>
                </a:solidFill>
                <a:latin typeface="Verdana"/>
                <a:cs typeface="Verdana"/>
              </a:rPr>
              <a:t> </a:t>
            </a:r>
            <a:r>
              <a:rPr sz="1050" b="1" dirty="0">
                <a:solidFill>
                  <a:srgbClr val="00414D"/>
                </a:solidFill>
                <a:latin typeface="Verdana"/>
                <a:cs typeface="Verdana"/>
              </a:rPr>
              <a:t>advisor</a:t>
            </a:r>
            <a:endParaRPr sz="105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5884164"/>
              <a:ext cx="12191999" cy="9708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5975603"/>
              <a:ext cx="12192000" cy="868680"/>
            </a:xfrm>
            <a:custGeom>
              <a:avLst/>
              <a:gdLst/>
              <a:ahLst/>
              <a:cxnLst/>
              <a:rect l="l" t="t" r="r" b="b"/>
              <a:pathLst>
                <a:path w="12192000" h="868679">
                  <a:moveTo>
                    <a:pt x="12192000" y="0"/>
                  </a:moveTo>
                  <a:lnTo>
                    <a:pt x="0" y="0"/>
                  </a:lnTo>
                  <a:lnTo>
                    <a:pt x="0" y="868680"/>
                  </a:lnTo>
                  <a:lnTo>
                    <a:pt x="12192000" y="86868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0559" y="6097522"/>
              <a:ext cx="1501140" cy="66903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4112514" y="2364485"/>
            <a:ext cx="3968750" cy="2491105"/>
          </a:xfrm>
          <a:custGeom>
            <a:avLst/>
            <a:gdLst/>
            <a:ahLst/>
            <a:cxnLst/>
            <a:rect l="l" t="t" r="r" b="b"/>
            <a:pathLst>
              <a:path w="3968750" h="2491104">
                <a:moveTo>
                  <a:pt x="0" y="0"/>
                </a:moveTo>
                <a:lnTo>
                  <a:pt x="661415" y="0"/>
                </a:lnTo>
                <a:lnTo>
                  <a:pt x="1653539" y="0"/>
                </a:lnTo>
                <a:lnTo>
                  <a:pt x="3968495" y="0"/>
                </a:lnTo>
                <a:lnTo>
                  <a:pt x="3968495" y="1242821"/>
                </a:lnTo>
                <a:lnTo>
                  <a:pt x="3968495" y="1775459"/>
                </a:lnTo>
                <a:lnTo>
                  <a:pt x="3968495" y="2130552"/>
                </a:lnTo>
                <a:lnTo>
                  <a:pt x="1653539" y="2130552"/>
                </a:lnTo>
                <a:lnTo>
                  <a:pt x="662432" y="2490597"/>
                </a:lnTo>
                <a:lnTo>
                  <a:pt x="661415" y="2130552"/>
                </a:lnTo>
                <a:lnTo>
                  <a:pt x="0" y="2130552"/>
                </a:lnTo>
                <a:lnTo>
                  <a:pt x="0" y="1775459"/>
                </a:lnTo>
                <a:lnTo>
                  <a:pt x="0" y="1242821"/>
                </a:lnTo>
                <a:lnTo>
                  <a:pt x="0" y="0"/>
                </a:lnTo>
                <a:close/>
              </a:path>
            </a:pathLst>
          </a:custGeom>
          <a:ln w="44449">
            <a:solidFill>
              <a:srgbClr val="FF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459985" y="3028010"/>
            <a:ext cx="321056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BEDANKT!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2114" y="1698472"/>
            <a:ext cx="5813425" cy="4097020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spc="-5" dirty="0">
                <a:solidFill>
                  <a:srgbClr val="00339F"/>
                </a:solidFill>
                <a:latin typeface="Verdana"/>
                <a:cs typeface="Verdana"/>
              </a:rPr>
              <a:t>Scientist-practitioner</a:t>
            </a:r>
            <a:endParaRPr sz="2000">
              <a:latin typeface="Verdana"/>
              <a:cs typeface="Verdana"/>
            </a:endParaRPr>
          </a:p>
          <a:p>
            <a:pPr marL="355600" marR="5080" indent="-342900">
              <a:lnSpc>
                <a:spcPts val="2280"/>
              </a:lnSpc>
              <a:spcBef>
                <a:spcPts val="10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00339F"/>
                </a:solidFill>
                <a:latin typeface="Verdana"/>
                <a:cs typeface="Verdana"/>
              </a:rPr>
              <a:t>Opleiding is </a:t>
            </a:r>
            <a:r>
              <a:rPr sz="2000" dirty="0">
                <a:solidFill>
                  <a:srgbClr val="00339F"/>
                </a:solidFill>
                <a:latin typeface="Verdana"/>
                <a:cs typeface="Verdana"/>
              </a:rPr>
              <a:t>m.n. </a:t>
            </a:r>
            <a:r>
              <a:rPr sz="2000" spc="-5" dirty="0">
                <a:solidFill>
                  <a:srgbClr val="00339F"/>
                </a:solidFill>
                <a:latin typeface="Verdana"/>
                <a:cs typeface="Verdana"/>
              </a:rPr>
              <a:t>“wetenschap en </a:t>
            </a:r>
            <a:r>
              <a:rPr sz="2000" spc="-30" dirty="0">
                <a:solidFill>
                  <a:srgbClr val="00339F"/>
                </a:solidFill>
                <a:latin typeface="Verdana"/>
                <a:cs typeface="Verdana"/>
              </a:rPr>
              <a:t>theorie”,  </a:t>
            </a:r>
            <a:r>
              <a:rPr sz="2000" dirty="0">
                <a:solidFill>
                  <a:srgbClr val="00339F"/>
                </a:solidFill>
                <a:latin typeface="Verdana"/>
                <a:cs typeface="Verdana"/>
              </a:rPr>
              <a:t>maar </a:t>
            </a:r>
            <a:r>
              <a:rPr sz="2000" spc="-10" dirty="0">
                <a:solidFill>
                  <a:srgbClr val="00339F"/>
                </a:solidFill>
                <a:latin typeface="Verdana"/>
                <a:cs typeface="Verdana"/>
              </a:rPr>
              <a:t>gericht </a:t>
            </a:r>
            <a:r>
              <a:rPr sz="2000" dirty="0">
                <a:solidFill>
                  <a:srgbClr val="00339F"/>
                </a:solidFill>
                <a:latin typeface="Verdana"/>
                <a:cs typeface="Verdana"/>
              </a:rPr>
              <a:t>op </a:t>
            </a:r>
            <a:r>
              <a:rPr sz="2000" spc="-5" dirty="0">
                <a:solidFill>
                  <a:srgbClr val="00339F"/>
                </a:solidFill>
                <a:latin typeface="Verdana"/>
                <a:cs typeface="Verdana"/>
              </a:rPr>
              <a:t>de</a:t>
            </a:r>
            <a:r>
              <a:rPr sz="2000" spc="-55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00339F"/>
                </a:solidFill>
                <a:latin typeface="Verdana"/>
                <a:cs typeface="Verdana"/>
              </a:rPr>
              <a:t>“praktijk”</a:t>
            </a:r>
            <a:endParaRPr sz="20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81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00339F"/>
                </a:solidFill>
                <a:latin typeface="Verdana"/>
                <a:cs typeface="Verdana"/>
              </a:rPr>
              <a:t>Praktische</a:t>
            </a:r>
            <a:r>
              <a:rPr sz="2000" spc="-45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00339F"/>
                </a:solidFill>
                <a:latin typeface="Verdana"/>
                <a:cs typeface="Verdana"/>
              </a:rPr>
              <a:t>onderdelen</a:t>
            </a:r>
            <a:endParaRPr sz="2000">
              <a:latin typeface="Verdana"/>
              <a:cs typeface="Verdana"/>
            </a:endParaRPr>
          </a:p>
          <a:p>
            <a:pPr marL="623570" lvl="1" indent="-343535">
              <a:lnSpc>
                <a:spcPts val="2105"/>
              </a:lnSpc>
              <a:spcBef>
                <a:spcPts val="900"/>
              </a:spcBef>
              <a:buClr>
                <a:srgbClr val="FF5000"/>
              </a:buClr>
              <a:buSzPct val="88888"/>
              <a:buFont typeface="Arial"/>
              <a:buChar char="•"/>
              <a:tabLst>
                <a:tab pos="623570" algn="l"/>
                <a:tab pos="624205" algn="l"/>
              </a:tabLst>
            </a:pPr>
            <a:r>
              <a:rPr sz="1800" spc="-5" dirty="0">
                <a:solidFill>
                  <a:srgbClr val="00339F"/>
                </a:solidFill>
                <a:latin typeface="Verdana"/>
                <a:cs typeface="Verdana"/>
              </a:rPr>
              <a:t>Oefeningen </a:t>
            </a:r>
            <a:r>
              <a:rPr sz="1800" dirty="0">
                <a:solidFill>
                  <a:srgbClr val="00339F"/>
                </a:solidFill>
                <a:latin typeface="Verdana"/>
                <a:cs typeface="Verdana"/>
              </a:rPr>
              <a:t>en</a:t>
            </a:r>
            <a:r>
              <a:rPr sz="1800" spc="20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00339F"/>
                </a:solidFill>
                <a:latin typeface="Verdana"/>
                <a:cs typeface="Verdana"/>
              </a:rPr>
              <a:t>taken</a:t>
            </a:r>
            <a:endParaRPr sz="1800">
              <a:latin typeface="Verdana"/>
              <a:cs typeface="Verdana"/>
            </a:endParaRPr>
          </a:p>
          <a:p>
            <a:pPr marL="623570" lvl="1" indent="-343535">
              <a:lnSpc>
                <a:spcPts val="2050"/>
              </a:lnSpc>
              <a:buClr>
                <a:srgbClr val="FF5000"/>
              </a:buClr>
              <a:buSzPct val="88888"/>
              <a:buFont typeface="Arial"/>
              <a:buChar char="•"/>
              <a:tabLst>
                <a:tab pos="623570" algn="l"/>
                <a:tab pos="624205" algn="l"/>
              </a:tabLst>
            </a:pPr>
            <a:r>
              <a:rPr sz="1800" spc="-5" dirty="0">
                <a:solidFill>
                  <a:srgbClr val="00339F"/>
                </a:solidFill>
                <a:latin typeface="Verdana"/>
                <a:cs typeface="Verdana"/>
              </a:rPr>
              <a:t>Projectweek </a:t>
            </a:r>
            <a:r>
              <a:rPr sz="1800" dirty="0">
                <a:solidFill>
                  <a:srgbClr val="00339F"/>
                </a:solidFill>
                <a:latin typeface="Verdana"/>
                <a:cs typeface="Verdana"/>
              </a:rPr>
              <a:t>I en II</a:t>
            </a:r>
            <a:r>
              <a:rPr sz="1800" spc="40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00339F"/>
                </a:solidFill>
                <a:latin typeface="Verdana"/>
                <a:cs typeface="Verdana"/>
              </a:rPr>
              <a:t>(2BA)</a:t>
            </a:r>
            <a:endParaRPr sz="1800">
              <a:latin typeface="Verdana"/>
              <a:cs typeface="Verdana"/>
            </a:endParaRPr>
          </a:p>
          <a:p>
            <a:pPr marL="623570" lvl="1" indent="-343535">
              <a:lnSpc>
                <a:spcPts val="2050"/>
              </a:lnSpc>
              <a:buClr>
                <a:srgbClr val="FF5000"/>
              </a:buClr>
              <a:buSzPct val="88888"/>
              <a:buFont typeface="Arial"/>
              <a:buChar char="•"/>
              <a:tabLst>
                <a:tab pos="623570" algn="l"/>
                <a:tab pos="624205" algn="l"/>
              </a:tabLst>
            </a:pPr>
            <a:r>
              <a:rPr sz="1800" spc="-5" dirty="0">
                <a:solidFill>
                  <a:srgbClr val="00339F"/>
                </a:solidFill>
                <a:latin typeface="Verdana"/>
                <a:cs typeface="Verdana"/>
              </a:rPr>
              <a:t>(Observatie)stages (3Ba </a:t>
            </a:r>
            <a:r>
              <a:rPr sz="1800" dirty="0">
                <a:solidFill>
                  <a:srgbClr val="00339F"/>
                </a:solidFill>
                <a:latin typeface="Verdana"/>
                <a:cs typeface="Verdana"/>
              </a:rPr>
              <a:t>en</a:t>
            </a:r>
            <a:r>
              <a:rPr sz="1800" spc="20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00339F"/>
                </a:solidFill>
                <a:latin typeface="Verdana"/>
                <a:cs typeface="Verdana"/>
              </a:rPr>
              <a:t>2Ma)</a:t>
            </a:r>
            <a:endParaRPr sz="1800">
              <a:latin typeface="Verdana"/>
              <a:cs typeface="Verdana"/>
            </a:endParaRPr>
          </a:p>
          <a:p>
            <a:pPr marL="623570" lvl="1" indent="-343535">
              <a:lnSpc>
                <a:spcPts val="2050"/>
              </a:lnSpc>
              <a:buClr>
                <a:srgbClr val="FF5000"/>
              </a:buClr>
              <a:buSzPct val="88888"/>
              <a:buFont typeface="Arial"/>
              <a:buChar char="•"/>
              <a:tabLst>
                <a:tab pos="623570" algn="l"/>
                <a:tab pos="624205" algn="l"/>
              </a:tabLst>
            </a:pPr>
            <a:r>
              <a:rPr sz="1800" spc="-5" dirty="0">
                <a:solidFill>
                  <a:srgbClr val="00339F"/>
                </a:solidFill>
                <a:latin typeface="Verdana"/>
                <a:cs typeface="Verdana"/>
              </a:rPr>
              <a:t>Masterproef</a:t>
            </a:r>
            <a:endParaRPr sz="1800">
              <a:latin typeface="Verdana"/>
              <a:cs typeface="Verdana"/>
            </a:endParaRPr>
          </a:p>
          <a:p>
            <a:pPr marL="623570" lvl="1" indent="-343535">
              <a:lnSpc>
                <a:spcPts val="2050"/>
              </a:lnSpc>
              <a:buClr>
                <a:srgbClr val="FF5000"/>
              </a:buClr>
              <a:buSzPct val="88888"/>
              <a:buFont typeface="Arial"/>
              <a:buChar char="•"/>
              <a:tabLst>
                <a:tab pos="623570" algn="l"/>
                <a:tab pos="624205" algn="l"/>
              </a:tabLst>
            </a:pPr>
            <a:r>
              <a:rPr sz="1800" dirty="0">
                <a:solidFill>
                  <a:srgbClr val="00339F"/>
                </a:solidFill>
                <a:latin typeface="Verdana"/>
                <a:cs typeface="Verdana"/>
              </a:rPr>
              <a:t>BRUCC (</a:t>
            </a: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Brussels University </a:t>
            </a:r>
            <a:r>
              <a:rPr sz="1400" spc="-5" dirty="0">
                <a:solidFill>
                  <a:srgbClr val="00339F"/>
                </a:solidFill>
                <a:latin typeface="Verdana"/>
                <a:cs typeface="Verdana"/>
              </a:rPr>
              <a:t>Consultation</a:t>
            </a:r>
            <a:r>
              <a:rPr sz="1400" spc="-140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Center)</a:t>
            </a:r>
            <a:endParaRPr sz="1400">
              <a:latin typeface="Verdana"/>
              <a:cs typeface="Verdana"/>
            </a:endParaRPr>
          </a:p>
          <a:p>
            <a:pPr marL="623570" lvl="1" indent="-343535">
              <a:lnSpc>
                <a:spcPts val="2105"/>
              </a:lnSpc>
              <a:buClr>
                <a:srgbClr val="FF5000"/>
              </a:buClr>
              <a:buSzPct val="88888"/>
              <a:buFont typeface="Arial"/>
              <a:buChar char="•"/>
              <a:tabLst>
                <a:tab pos="623570" algn="l"/>
                <a:tab pos="624205" algn="l"/>
              </a:tabLst>
            </a:pPr>
            <a:r>
              <a:rPr sz="1800" dirty="0">
                <a:solidFill>
                  <a:srgbClr val="00339F"/>
                </a:solidFill>
                <a:latin typeface="Verdana"/>
                <a:cs typeface="Verdana"/>
              </a:rPr>
              <a:t>…</a:t>
            </a:r>
            <a:endParaRPr sz="18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FF5000"/>
              </a:buClr>
              <a:buFont typeface="Arial"/>
              <a:buChar char="•"/>
            </a:pPr>
            <a:endParaRPr sz="1700">
              <a:latin typeface="Verdana"/>
              <a:cs typeface="Verdana"/>
            </a:endParaRPr>
          </a:p>
          <a:p>
            <a:pPr marL="355600" marR="1633855" indent="-342900">
              <a:lnSpc>
                <a:spcPts val="228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00339F"/>
                </a:solidFill>
                <a:latin typeface="Verdana"/>
                <a:cs typeface="Verdana"/>
              </a:rPr>
              <a:t>Opleiding is afgetoetst aan de  beroepscompetentieprofielen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31519" y="711708"/>
            <a:ext cx="5339080" cy="341630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3810" rIns="0" bIns="0" rtlCol="0">
            <a:spAutoFit/>
          </a:bodyPr>
          <a:lstStyle/>
          <a:p>
            <a:pPr marL="133985">
              <a:lnSpc>
                <a:spcPct val="100000"/>
              </a:lnSpc>
              <a:spcBef>
                <a:spcPts val="30"/>
              </a:spcBef>
            </a:pPr>
            <a:r>
              <a:rPr sz="2200" spc="-5" dirty="0">
                <a:solidFill>
                  <a:srgbClr val="FFFFFF"/>
                </a:solidFill>
              </a:rPr>
              <a:t>EVENWICHT</a:t>
            </a:r>
            <a:r>
              <a:rPr sz="2200" spc="-20" dirty="0">
                <a:solidFill>
                  <a:srgbClr val="FFFFFF"/>
                </a:solidFill>
              </a:rPr>
              <a:t> </a:t>
            </a:r>
            <a:r>
              <a:rPr sz="2200" spc="-5" dirty="0">
                <a:solidFill>
                  <a:srgbClr val="FFFFFF"/>
                </a:solidFill>
              </a:rPr>
              <a:t>THEORIE/PRAKTIJK</a:t>
            </a:r>
            <a:endParaRPr sz="2200"/>
          </a:p>
        </p:txBody>
      </p:sp>
      <p:sp>
        <p:nvSpPr>
          <p:cNvPr id="4" name="object 4"/>
          <p:cNvSpPr/>
          <p:nvPr/>
        </p:nvSpPr>
        <p:spPr>
          <a:xfrm>
            <a:off x="7828788" y="1883664"/>
            <a:ext cx="3918204" cy="2400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55757" y="6246672"/>
            <a:ext cx="1019810" cy="347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790" marR="5080" indent="-85725">
              <a:lnSpc>
                <a:spcPct val="105800"/>
              </a:lnSpc>
              <a:spcBef>
                <a:spcPts val="100"/>
              </a:spcBef>
            </a:pPr>
            <a:r>
              <a:rPr sz="1000" spc="-5" dirty="0">
                <a:solidFill>
                  <a:srgbClr val="FF6600"/>
                </a:solidFill>
                <a:latin typeface="Verdana"/>
                <a:cs typeface="Verdana"/>
              </a:rPr>
              <a:t>Profiel</a:t>
            </a:r>
            <a:r>
              <a:rPr sz="1000" spc="-60" dirty="0">
                <a:solidFill>
                  <a:srgbClr val="FF6600"/>
                </a:solidFill>
                <a:latin typeface="Verdana"/>
                <a:cs typeface="Verdana"/>
              </a:rPr>
              <a:t> </a:t>
            </a:r>
            <a:r>
              <a:rPr sz="1000" dirty="0">
                <a:solidFill>
                  <a:srgbClr val="FF6600"/>
                </a:solidFill>
                <a:latin typeface="Verdana"/>
                <a:cs typeface="Verdana"/>
              </a:rPr>
              <a:t>klinische  </a:t>
            </a:r>
            <a:r>
              <a:rPr sz="1000" spc="-5" dirty="0">
                <a:solidFill>
                  <a:srgbClr val="00339F"/>
                </a:solidFill>
                <a:latin typeface="Verdana"/>
                <a:cs typeface="Verdana"/>
              </a:rPr>
              <a:t>11-7-2022 |</a:t>
            </a:r>
            <a:r>
              <a:rPr sz="1000" spc="-70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00339F"/>
                </a:solidFill>
                <a:latin typeface="Verdana"/>
                <a:cs typeface="Verdana"/>
              </a:rPr>
              <a:t>3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7717" y="1158062"/>
            <a:ext cx="9324975" cy="439799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8580">
              <a:lnSpc>
                <a:spcPts val="1875"/>
              </a:lnSpc>
              <a:spcBef>
                <a:spcPts val="95"/>
              </a:spcBef>
            </a:pPr>
            <a:r>
              <a:rPr spc="-5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3de BA, waar een verdieping </a:t>
            </a:r>
            <a:r>
              <a:rPr spc="-2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a.h.v. </a:t>
            </a:r>
            <a:r>
              <a:rPr spc="-5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1 profiel (15 SP of 3 verplichte vakken) dient gekozen te worden</a:t>
            </a:r>
            <a:r>
              <a:rPr spc="265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spc="-5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en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  <a:p>
            <a:pPr marL="12700">
              <a:lnSpc>
                <a:spcPts val="1875"/>
              </a:lnSpc>
            </a:pPr>
            <a:r>
              <a:rPr spc="-5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minimum 3 SP of 1 keuzevak uit gans de</a:t>
            </a:r>
            <a:r>
              <a:rPr spc="2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spc="-5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VUB</a:t>
            </a:r>
            <a:endParaRPr lang="en-US" spc="-5" dirty="0"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  <a:p>
            <a:pPr marL="12700">
              <a:lnSpc>
                <a:spcPts val="1875"/>
              </a:lnSpc>
            </a:pPr>
            <a:endParaRPr lang="en-US" sz="1600" spc="-5" dirty="0">
              <a:latin typeface="Arial"/>
              <a:cs typeface="Arial"/>
            </a:endParaRPr>
          </a:p>
          <a:p>
            <a:pPr marL="12700">
              <a:lnSpc>
                <a:spcPts val="1875"/>
              </a:lnSpc>
            </a:pPr>
            <a:endParaRPr lang="en-US" sz="1400" spc="-5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  <a:p>
            <a:pPr marL="298450" indent="-285750">
              <a:lnSpc>
                <a:spcPts val="1875"/>
              </a:lnSpc>
              <a:buFont typeface="Arial" panose="020B0604020202020204" pitchFamily="34" charset="0"/>
              <a:buChar char="•"/>
            </a:pPr>
            <a:r>
              <a:rPr lang="en-US" sz="1400" spc="-5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Organisatie</a:t>
            </a:r>
            <a:r>
              <a:rPr lang="en-US" sz="1400" spc="-5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van de </a:t>
            </a:r>
            <a:r>
              <a:rPr lang="en-US" sz="1400" spc="-5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hulpverlening</a:t>
            </a:r>
            <a:endParaRPr lang="en-US" sz="1400" spc="-5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  <a:p>
            <a:pPr marL="298450" indent="-285750">
              <a:lnSpc>
                <a:spcPts val="1875"/>
              </a:lnSpc>
              <a:buFont typeface="Arial" panose="020B0604020202020204" pitchFamily="34" charset="0"/>
              <a:buChar char="•"/>
            </a:pPr>
            <a:r>
              <a:rPr lang="en-US" sz="1400" spc="-5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Psychopathologie</a:t>
            </a:r>
            <a:r>
              <a:rPr lang="en-US" sz="1400" spc="-5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van </a:t>
            </a:r>
            <a:r>
              <a:rPr lang="en-US" sz="1400" spc="-5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kinderen</a:t>
            </a:r>
            <a:r>
              <a:rPr lang="en-US" sz="1400" spc="-5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en-US" sz="1400" spc="-5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en</a:t>
            </a:r>
            <a:r>
              <a:rPr lang="en-US" sz="1400" spc="-5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en-US" sz="1400" spc="-5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adolescenten</a:t>
            </a:r>
            <a:endParaRPr lang="en-US" sz="1400" spc="-5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  <a:p>
            <a:pPr marL="298450" indent="-285750">
              <a:lnSpc>
                <a:spcPts val="1875"/>
              </a:lnSpc>
              <a:buFont typeface="Arial" panose="020B0604020202020204" pitchFamily="34" charset="0"/>
              <a:buChar char="•"/>
            </a:pPr>
            <a:r>
              <a:rPr lang="en-US" sz="1400" spc="-5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Observatiestage</a:t>
            </a:r>
            <a:r>
              <a:rPr lang="en-US" sz="1400" spc="-5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en-US" sz="1400" spc="-5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klinische</a:t>
            </a:r>
            <a:r>
              <a:rPr lang="en-US" sz="1400" spc="-5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</a:t>
            </a:r>
            <a:r>
              <a:rPr lang="en-US" sz="1400" spc="-5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psychologie</a:t>
            </a:r>
            <a:endParaRPr lang="en-US" sz="1400" spc="-5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  <a:p>
            <a:pPr marL="298450" indent="-285750">
              <a:lnSpc>
                <a:spcPts val="1875"/>
              </a:lnSpc>
              <a:buFont typeface="Arial" panose="020B0604020202020204" pitchFamily="34" charset="0"/>
              <a:buChar char="•"/>
            </a:pPr>
            <a:endParaRPr lang="en-US" sz="1400" spc="-5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  <a:p>
            <a:pPr marL="12700">
              <a:lnSpc>
                <a:spcPts val="1875"/>
              </a:lnSpc>
            </a:pPr>
            <a:r>
              <a:rPr lang="en-US" sz="1400" spc="-5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                 </a:t>
            </a:r>
          </a:p>
          <a:p>
            <a:pPr marL="12700">
              <a:lnSpc>
                <a:spcPts val="1875"/>
              </a:lnSpc>
            </a:pPr>
            <a:endParaRPr lang="en-US" sz="1400" spc="-5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  <a:p>
            <a:pPr marL="12700">
              <a:lnSpc>
                <a:spcPts val="1875"/>
              </a:lnSpc>
            </a:pPr>
            <a:r>
              <a:rPr lang="en-US" sz="1400" spc="-5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NIEUW DECREET </a:t>
            </a:r>
            <a:r>
              <a:rPr lang="en-US" sz="1400" spc="-5" dirty="0" err="1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vanaf</a:t>
            </a:r>
            <a:r>
              <a:rPr lang="en-US" sz="1400" spc="-5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2023/2024: </a:t>
            </a:r>
          </a:p>
          <a:p>
            <a:pPr marL="12700">
              <a:lnSpc>
                <a:spcPts val="1875"/>
              </a:lnSpc>
            </a:pPr>
            <a:endParaRPr lang="en-US" sz="1400" b="0" i="0" spc="-5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  <a:p>
            <a:pPr marL="12700">
              <a:lnSpc>
                <a:spcPts val="1875"/>
              </a:lnSpc>
            </a:pPr>
            <a:r>
              <a:rPr lang="en-US" sz="1400" spc="-5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De </a:t>
            </a:r>
            <a:r>
              <a:rPr lang="en-US" sz="1400" spc="-5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observatiestage</a:t>
            </a:r>
            <a:endParaRPr lang="en-US" sz="1400" spc="-5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  <a:p>
            <a:pPr marL="12700">
              <a:lnSpc>
                <a:spcPts val="1875"/>
              </a:lnSpc>
            </a:pPr>
            <a:r>
              <a:rPr lang="nl-NL" sz="1400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-&gt; Kan enkel opgenomen worden als je in een afstudeerfase/-jaar zit. Je bachelor moet helemaal volledig zijn en het diploma kan afgeleverd worden (180 SP). </a:t>
            </a:r>
            <a:endParaRPr lang="en-US" sz="1400" spc="-5" dirty="0"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  <a:p>
            <a:pPr marL="12700">
              <a:lnSpc>
                <a:spcPts val="1875"/>
              </a:lnSpc>
            </a:pPr>
            <a:endParaRPr lang="en-US" sz="1600" spc="-5" dirty="0">
              <a:latin typeface="Arial"/>
              <a:cs typeface="Arial"/>
            </a:endParaRPr>
          </a:p>
          <a:p>
            <a:pPr marL="12700">
              <a:lnSpc>
                <a:spcPts val="1875"/>
              </a:lnSpc>
            </a:pP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31519" y="711708"/>
            <a:ext cx="1473835" cy="341630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3810" rIns="0" bIns="0" rtlCol="0">
            <a:spAutoFit/>
          </a:bodyPr>
          <a:lstStyle/>
          <a:p>
            <a:pPr marL="133985">
              <a:lnSpc>
                <a:spcPct val="100000"/>
              </a:lnSpc>
              <a:spcBef>
                <a:spcPts val="30"/>
              </a:spcBef>
            </a:pPr>
            <a:r>
              <a:rPr sz="2200" dirty="0">
                <a:solidFill>
                  <a:srgbClr val="FFFFFF"/>
                </a:solidFill>
              </a:rPr>
              <a:t>3</a:t>
            </a:r>
            <a:r>
              <a:rPr sz="2175" baseline="24904" dirty="0">
                <a:solidFill>
                  <a:srgbClr val="FFFFFF"/>
                </a:solidFill>
              </a:rPr>
              <a:t>E</a:t>
            </a:r>
            <a:r>
              <a:rPr sz="2175" spc="345" baseline="24904" dirty="0">
                <a:solidFill>
                  <a:srgbClr val="FFFFFF"/>
                </a:solidFill>
              </a:rPr>
              <a:t> </a:t>
            </a:r>
            <a:r>
              <a:rPr sz="2200" spc="-10" dirty="0">
                <a:solidFill>
                  <a:srgbClr val="FFFFFF"/>
                </a:solidFill>
              </a:rPr>
              <a:t>BACH</a:t>
            </a:r>
            <a:endParaRPr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42042" y="6246672"/>
            <a:ext cx="1033144" cy="347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1125" marR="5080" indent="-99060">
              <a:lnSpc>
                <a:spcPct val="105800"/>
              </a:lnSpc>
              <a:spcBef>
                <a:spcPts val="100"/>
              </a:spcBef>
            </a:pPr>
            <a:r>
              <a:rPr sz="1000" spc="-5" dirty="0">
                <a:solidFill>
                  <a:srgbClr val="FF6600"/>
                </a:solidFill>
                <a:latin typeface="Verdana"/>
                <a:cs typeface="Verdana"/>
              </a:rPr>
              <a:t>Profiel</a:t>
            </a:r>
            <a:r>
              <a:rPr sz="1000" spc="-60" dirty="0">
                <a:solidFill>
                  <a:srgbClr val="FF6600"/>
                </a:solidFill>
                <a:latin typeface="Verdana"/>
                <a:cs typeface="Verdana"/>
              </a:rPr>
              <a:t> </a:t>
            </a:r>
            <a:r>
              <a:rPr sz="1000" dirty="0">
                <a:solidFill>
                  <a:srgbClr val="FF6600"/>
                </a:solidFill>
                <a:latin typeface="Verdana"/>
                <a:cs typeface="Verdana"/>
              </a:rPr>
              <a:t>Klinische  </a:t>
            </a:r>
            <a:r>
              <a:rPr sz="1000" spc="-5" dirty="0">
                <a:solidFill>
                  <a:srgbClr val="00339F"/>
                </a:solidFill>
                <a:latin typeface="Verdana"/>
                <a:cs typeface="Verdana"/>
              </a:rPr>
              <a:t>11-7-2022 |</a:t>
            </a:r>
            <a:r>
              <a:rPr sz="1000" spc="-70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00339F"/>
                </a:solidFill>
                <a:latin typeface="Verdana"/>
                <a:cs typeface="Verdana"/>
              </a:rPr>
              <a:t>4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29383" y="266813"/>
            <a:ext cx="8317800" cy="58641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41102" y="6417360"/>
            <a:ext cx="9340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00339F"/>
                </a:solidFill>
                <a:latin typeface="Verdana"/>
                <a:cs typeface="Verdana"/>
              </a:rPr>
              <a:t>11-7-2022 |</a:t>
            </a:r>
            <a:r>
              <a:rPr sz="1000" spc="-60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00339F"/>
                </a:solidFill>
                <a:latin typeface="Verdana"/>
                <a:cs typeface="Verdana"/>
              </a:rPr>
              <a:t>5</a:t>
            </a:r>
            <a:endParaRPr sz="1000">
              <a:latin typeface="Verdana"/>
              <a:cs typeface="Verdan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A3DC73-DEAB-FAAC-7976-87CC0703D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5492" y="1600200"/>
            <a:ext cx="4801016" cy="400084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802A895-1ADD-7D1D-9C47-60CA98B24D78}"/>
              </a:ext>
            </a:extLst>
          </p:cNvPr>
          <p:cNvSpPr txBox="1"/>
          <p:nvPr/>
        </p:nvSpPr>
        <p:spPr>
          <a:xfrm>
            <a:off x="3429000" y="9144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2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gevalstudies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te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kiezen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 + 1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gevalstudie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te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kiezen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uit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 de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onderste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vakkenlijst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23654" y="6246672"/>
            <a:ext cx="1851660" cy="34798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170"/>
              </a:spcBef>
            </a:pPr>
            <a:r>
              <a:rPr sz="1000" spc="-10" dirty="0">
                <a:solidFill>
                  <a:srgbClr val="FF6600"/>
                </a:solidFill>
                <a:latin typeface="Verdana"/>
                <a:cs typeface="Verdana"/>
              </a:rPr>
              <a:t>Verder </a:t>
            </a:r>
            <a:r>
              <a:rPr sz="1000" spc="-5" dirty="0">
                <a:solidFill>
                  <a:srgbClr val="FF6600"/>
                </a:solidFill>
                <a:latin typeface="Verdana"/>
                <a:cs typeface="Verdana"/>
              </a:rPr>
              <a:t>studeren aan de</a:t>
            </a:r>
            <a:r>
              <a:rPr sz="1000" spc="50" dirty="0">
                <a:solidFill>
                  <a:srgbClr val="FF6600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FF6600"/>
                </a:solidFill>
                <a:latin typeface="Verdana"/>
                <a:cs typeface="Verdana"/>
              </a:rPr>
              <a:t>VUB</a:t>
            </a:r>
            <a:endParaRPr sz="10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  <a:spcBef>
                <a:spcPts val="70"/>
              </a:spcBef>
            </a:pPr>
            <a:r>
              <a:rPr sz="1000" spc="-5" dirty="0">
                <a:solidFill>
                  <a:srgbClr val="00339F"/>
                </a:solidFill>
                <a:latin typeface="Verdana"/>
                <a:cs typeface="Verdana"/>
              </a:rPr>
              <a:t>11-7-2022 |</a:t>
            </a:r>
            <a:r>
              <a:rPr sz="1000" spc="-75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00339F"/>
                </a:solidFill>
                <a:latin typeface="Verdana"/>
                <a:cs typeface="Verdana"/>
              </a:rPr>
              <a:t>6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2114" y="2009901"/>
            <a:ext cx="4810125" cy="2212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Char char="-"/>
              <a:tabLst>
                <a:tab pos="299085" algn="l"/>
                <a:tab pos="299720" algn="l"/>
              </a:tabLst>
            </a:pPr>
            <a:r>
              <a:rPr sz="1600" spc="-5" dirty="0">
                <a:solidFill>
                  <a:srgbClr val="00339F"/>
                </a:solidFill>
                <a:latin typeface="Verdana"/>
                <a:cs typeface="Verdana"/>
              </a:rPr>
              <a:t>Masterproef I en</a:t>
            </a:r>
            <a:r>
              <a:rPr sz="1600" spc="40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00339F"/>
                </a:solidFill>
                <a:latin typeface="Verdana"/>
                <a:cs typeface="Verdana"/>
              </a:rPr>
              <a:t>II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339F"/>
              </a:buClr>
              <a:buFont typeface="Verdana"/>
              <a:buChar char="-"/>
            </a:pPr>
            <a:endParaRPr sz="155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Char char="-"/>
              <a:tabLst>
                <a:tab pos="299085" algn="l"/>
                <a:tab pos="299720" algn="l"/>
              </a:tabLst>
            </a:pPr>
            <a:r>
              <a:rPr sz="1600" spc="-5" dirty="0">
                <a:solidFill>
                  <a:srgbClr val="00339F"/>
                </a:solidFill>
                <a:latin typeface="Verdana"/>
                <a:cs typeface="Verdana"/>
              </a:rPr>
              <a:t>Deontologie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00339F"/>
              </a:buClr>
              <a:buFont typeface="Verdana"/>
              <a:buChar char="-"/>
            </a:pPr>
            <a:endParaRPr sz="155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Char char="-"/>
              <a:tabLst>
                <a:tab pos="299085" algn="l"/>
                <a:tab pos="299720" algn="l"/>
              </a:tabLst>
            </a:pPr>
            <a:r>
              <a:rPr sz="1600" spc="-5" dirty="0">
                <a:solidFill>
                  <a:srgbClr val="00339F"/>
                </a:solidFill>
                <a:latin typeface="Verdana"/>
                <a:cs typeface="Verdana"/>
              </a:rPr>
              <a:t>Psychodiagnostiek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0339F"/>
              </a:buClr>
              <a:buFont typeface="Verdana"/>
              <a:buChar char="-"/>
            </a:pPr>
            <a:endParaRPr sz="155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Char char="-"/>
              <a:tabLst>
                <a:tab pos="299085" algn="l"/>
                <a:tab pos="299720" algn="l"/>
              </a:tabLst>
            </a:pPr>
            <a:r>
              <a:rPr sz="1600" spc="-10" dirty="0">
                <a:solidFill>
                  <a:srgbClr val="00339F"/>
                </a:solidFill>
                <a:latin typeface="Verdana"/>
                <a:cs typeface="Verdana"/>
              </a:rPr>
              <a:t>Therapievakken, </a:t>
            </a:r>
            <a:r>
              <a:rPr sz="1600" spc="-5" dirty="0">
                <a:solidFill>
                  <a:srgbClr val="00339F"/>
                </a:solidFill>
                <a:latin typeface="Verdana"/>
                <a:cs typeface="Verdana"/>
              </a:rPr>
              <a:t>Klinisch Interveniëren,</a:t>
            </a:r>
            <a:r>
              <a:rPr sz="1600" spc="70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00339F"/>
                </a:solidFill>
                <a:latin typeface="Verdana"/>
                <a:cs typeface="Verdana"/>
              </a:rPr>
              <a:t>ELP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00339F"/>
              </a:buClr>
              <a:buFont typeface="Verdana"/>
              <a:buChar char="-"/>
            </a:pPr>
            <a:endParaRPr sz="155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Char char="-"/>
              <a:tabLst>
                <a:tab pos="299085" algn="l"/>
                <a:tab pos="299720" algn="l"/>
              </a:tabLst>
            </a:pPr>
            <a:r>
              <a:rPr sz="1600" spc="-5" dirty="0">
                <a:solidFill>
                  <a:srgbClr val="00339F"/>
                </a:solidFill>
                <a:latin typeface="Verdana"/>
                <a:cs typeface="Verdana"/>
              </a:rPr>
              <a:t>Psychogerontologie, </a:t>
            </a:r>
            <a:r>
              <a:rPr sz="1600" spc="-10" dirty="0">
                <a:solidFill>
                  <a:srgbClr val="00339F"/>
                </a:solidFill>
                <a:latin typeface="Verdana"/>
                <a:cs typeface="Verdana"/>
              </a:rPr>
              <a:t>Klinische neuro,</a:t>
            </a:r>
            <a:r>
              <a:rPr sz="1600" spc="120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00339F"/>
                </a:solidFill>
                <a:latin typeface="Verdana"/>
                <a:cs typeface="Verdana"/>
              </a:rPr>
              <a:t>…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31519" y="711708"/>
            <a:ext cx="4249420" cy="341630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3810" rIns="0" bIns="0" rtlCol="0">
            <a:spAutoFit/>
          </a:bodyPr>
          <a:lstStyle/>
          <a:p>
            <a:pPr marL="133985">
              <a:lnSpc>
                <a:spcPct val="100000"/>
              </a:lnSpc>
              <a:spcBef>
                <a:spcPts val="30"/>
              </a:spcBef>
            </a:pPr>
            <a:r>
              <a:rPr sz="2200" spc="-5" dirty="0">
                <a:solidFill>
                  <a:srgbClr val="FFFFFF"/>
                </a:solidFill>
              </a:rPr>
              <a:t>VERBREDEN </a:t>
            </a:r>
            <a:r>
              <a:rPr sz="2200" spc="-10" dirty="0">
                <a:solidFill>
                  <a:srgbClr val="FFFFFF"/>
                </a:solidFill>
              </a:rPr>
              <a:t>EN</a:t>
            </a:r>
            <a:r>
              <a:rPr sz="2200" dirty="0">
                <a:solidFill>
                  <a:srgbClr val="FFFFFF"/>
                </a:solidFill>
              </a:rPr>
              <a:t> </a:t>
            </a:r>
            <a:r>
              <a:rPr sz="2200" spc="-5" dirty="0">
                <a:solidFill>
                  <a:srgbClr val="FFFFFF"/>
                </a:solidFill>
              </a:rPr>
              <a:t>VERDIEPEN</a:t>
            </a:r>
            <a:endParaRPr sz="2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23654" y="6246672"/>
            <a:ext cx="1851660" cy="34798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170"/>
              </a:spcBef>
            </a:pPr>
            <a:r>
              <a:rPr sz="1000" spc="-10" dirty="0">
                <a:solidFill>
                  <a:srgbClr val="FF6600"/>
                </a:solidFill>
                <a:latin typeface="Verdana"/>
                <a:cs typeface="Verdana"/>
              </a:rPr>
              <a:t>Verder </a:t>
            </a:r>
            <a:r>
              <a:rPr sz="1000" spc="-5" dirty="0">
                <a:solidFill>
                  <a:srgbClr val="FF6600"/>
                </a:solidFill>
                <a:latin typeface="Verdana"/>
                <a:cs typeface="Verdana"/>
              </a:rPr>
              <a:t>studeren aan de</a:t>
            </a:r>
            <a:r>
              <a:rPr sz="1000" spc="50" dirty="0">
                <a:solidFill>
                  <a:srgbClr val="FF6600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FF6600"/>
                </a:solidFill>
                <a:latin typeface="Verdana"/>
                <a:cs typeface="Verdana"/>
              </a:rPr>
              <a:t>VUB</a:t>
            </a:r>
            <a:endParaRPr sz="10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  <a:spcBef>
                <a:spcPts val="70"/>
              </a:spcBef>
            </a:pPr>
            <a:r>
              <a:rPr sz="1000" spc="-5" dirty="0">
                <a:solidFill>
                  <a:srgbClr val="00339F"/>
                </a:solidFill>
                <a:latin typeface="Verdana"/>
                <a:cs typeface="Verdana"/>
              </a:rPr>
              <a:t>11-7-2022 |</a:t>
            </a:r>
            <a:r>
              <a:rPr sz="1000" spc="-75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00339F"/>
                </a:solidFill>
                <a:latin typeface="Verdana"/>
                <a:cs typeface="Verdana"/>
              </a:rPr>
              <a:t>7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7717" y="1536014"/>
            <a:ext cx="1346200" cy="788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00339F"/>
                </a:solidFill>
                <a:latin typeface="Verdana"/>
                <a:cs typeface="Verdana"/>
              </a:rPr>
              <a:t>Bachelor</a:t>
            </a:r>
            <a:endParaRPr sz="2000" dirty="0">
              <a:latin typeface="Verdana"/>
              <a:cs typeface="Verdana"/>
            </a:endParaRPr>
          </a:p>
          <a:p>
            <a:pPr marL="110489" indent="-98425">
              <a:lnSpc>
                <a:spcPct val="100000"/>
              </a:lnSpc>
              <a:spcBef>
                <a:spcPts val="1920"/>
              </a:spcBef>
              <a:buSzPct val="92857"/>
              <a:buChar char="•"/>
              <a:tabLst>
                <a:tab pos="111125" algn="l"/>
              </a:tabLst>
            </a:pP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Projectweek</a:t>
            </a:r>
            <a:r>
              <a:rPr sz="1400" spc="-85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I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7717" y="2542413"/>
            <a:ext cx="299339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10489" indent="-98425">
              <a:lnSpc>
                <a:spcPct val="100000"/>
              </a:lnSpc>
              <a:spcBef>
                <a:spcPts val="105"/>
              </a:spcBef>
              <a:buSzPct val="92857"/>
              <a:buChar char="•"/>
              <a:tabLst>
                <a:tab pos="111125" algn="l"/>
              </a:tabLst>
            </a:pP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Psychologische</a:t>
            </a:r>
            <a:r>
              <a:rPr sz="1400" spc="-95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00339F"/>
                </a:solidFill>
                <a:latin typeface="Verdana"/>
                <a:cs typeface="Verdana"/>
              </a:rPr>
              <a:t>gespreksvoering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7717" y="2999613"/>
            <a:ext cx="157099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10489" indent="-98425">
              <a:lnSpc>
                <a:spcPct val="100000"/>
              </a:lnSpc>
              <a:spcBef>
                <a:spcPts val="105"/>
              </a:spcBef>
              <a:buSzPct val="92857"/>
              <a:buChar char="•"/>
              <a:tabLst>
                <a:tab pos="111125" algn="l"/>
              </a:tabLst>
            </a:pPr>
            <a:r>
              <a:rPr sz="1400" spc="-5" dirty="0">
                <a:solidFill>
                  <a:srgbClr val="00339F"/>
                </a:solidFill>
                <a:latin typeface="Verdana"/>
                <a:cs typeface="Verdana"/>
              </a:rPr>
              <a:t>Observatiestage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31519" y="711708"/>
            <a:ext cx="7995284" cy="341630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3810" rIns="0" bIns="0" rtlCol="0">
            <a:spAutoFit/>
          </a:bodyPr>
          <a:lstStyle/>
          <a:p>
            <a:pPr marL="133985">
              <a:lnSpc>
                <a:spcPct val="100000"/>
              </a:lnSpc>
              <a:spcBef>
                <a:spcPts val="30"/>
              </a:spcBef>
            </a:pPr>
            <a:r>
              <a:rPr sz="2200" spc="-5" dirty="0">
                <a:solidFill>
                  <a:srgbClr val="FFFFFF"/>
                </a:solidFill>
              </a:rPr>
              <a:t>LEERLIJN </a:t>
            </a:r>
            <a:r>
              <a:rPr sz="2200" dirty="0">
                <a:solidFill>
                  <a:srgbClr val="FFFFFF"/>
                </a:solidFill>
              </a:rPr>
              <a:t>KLINISCHE </a:t>
            </a:r>
            <a:r>
              <a:rPr sz="2200" spc="-5" dirty="0">
                <a:solidFill>
                  <a:srgbClr val="FFFFFF"/>
                </a:solidFill>
              </a:rPr>
              <a:t>COMPETENTIES (EN</a:t>
            </a:r>
            <a:r>
              <a:rPr sz="2200" dirty="0">
                <a:solidFill>
                  <a:srgbClr val="FFFFFF"/>
                </a:solidFill>
              </a:rPr>
              <a:t> </a:t>
            </a:r>
            <a:r>
              <a:rPr sz="2200" spc="-5" dirty="0">
                <a:solidFill>
                  <a:srgbClr val="FFFFFF"/>
                </a:solidFill>
              </a:rPr>
              <a:t>REFLECTIE)</a:t>
            </a:r>
            <a:endParaRPr sz="2200"/>
          </a:p>
        </p:txBody>
      </p:sp>
      <p:sp>
        <p:nvSpPr>
          <p:cNvPr id="7" name="object 7"/>
          <p:cNvSpPr txBox="1"/>
          <p:nvPr/>
        </p:nvSpPr>
        <p:spPr>
          <a:xfrm>
            <a:off x="731519" y="1104900"/>
            <a:ext cx="2927985" cy="335280"/>
          </a:xfrm>
          <a:prstGeom prst="rect">
            <a:avLst/>
          </a:prstGeom>
          <a:solidFill>
            <a:srgbClr val="00339F"/>
          </a:solidFill>
        </p:spPr>
        <p:txBody>
          <a:bodyPr vert="horz" wrap="square" lIns="0" tIns="20320" rIns="0" bIns="0" rtlCol="0">
            <a:spAutoFit/>
          </a:bodyPr>
          <a:lstStyle/>
          <a:p>
            <a:pPr marL="97790">
              <a:lnSpc>
                <a:spcPct val="100000"/>
              </a:lnSpc>
              <a:spcBef>
                <a:spcPts val="160"/>
              </a:spcBef>
            </a:pPr>
            <a:r>
              <a:rPr sz="1800" spc="-5" dirty="0">
                <a:solidFill>
                  <a:srgbClr val="FFFFFF"/>
                </a:solidFill>
                <a:latin typeface="Verdana"/>
                <a:cs typeface="Verdana"/>
              </a:rPr>
              <a:t>ENKELE</a:t>
            </a:r>
            <a:r>
              <a:rPr sz="18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FFFFFF"/>
                </a:solidFill>
                <a:latin typeface="Verdana"/>
                <a:cs typeface="Verdana"/>
              </a:rPr>
              <a:t>VOORBEELDEN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80428" y="1634693"/>
            <a:ext cx="10509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00339F"/>
                </a:solidFill>
                <a:latin typeface="Carlito"/>
                <a:cs typeface="Carlito"/>
              </a:rPr>
              <a:t>Ma</a:t>
            </a:r>
            <a:r>
              <a:rPr sz="2800" spc="-45" dirty="0">
                <a:solidFill>
                  <a:srgbClr val="00339F"/>
                </a:solidFill>
                <a:latin typeface="Carlito"/>
                <a:cs typeface="Carlito"/>
              </a:rPr>
              <a:t>s</a:t>
            </a:r>
            <a:r>
              <a:rPr sz="2800" spc="-35" dirty="0">
                <a:solidFill>
                  <a:srgbClr val="00339F"/>
                </a:solidFill>
                <a:latin typeface="Carlito"/>
                <a:cs typeface="Carlito"/>
              </a:rPr>
              <a:t>t</a:t>
            </a:r>
            <a:r>
              <a:rPr sz="2800" spc="-5" dirty="0">
                <a:solidFill>
                  <a:srgbClr val="00339F"/>
                </a:solidFill>
                <a:latin typeface="Carlito"/>
                <a:cs typeface="Carlito"/>
              </a:rPr>
              <a:t>er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80428" y="2496439"/>
            <a:ext cx="416306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 indent="-114935">
              <a:lnSpc>
                <a:spcPct val="100000"/>
              </a:lnSpc>
              <a:spcBef>
                <a:spcPts val="100"/>
              </a:spcBef>
              <a:buSzPct val="94444"/>
              <a:buFont typeface="Arial"/>
              <a:buChar char="•"/>
              <a:tabLst>
                <a:tab pos="127635" algn="l"/>
              </a:tabLst>
            </a:pPr>
            <a:r>
              <a:rPr sz="1800" spc="-10" dirty="0">
                <a:solidFill>
                  <a:srgbClr val="00339F"/>
                </a:solidFill>
                <a:latin typeface="Carlito"/>
                <a:cs typeface="Carlito"/>
              </a:rPr>
              <a:t>Projectweek</a:t>
            </a:r>
            <a:r>
              <a:rPr sz="1800" spc="-5" dirty="0">
                <a:solidFill>
                  <a:srgbClr val="00339F"/>
                </a:solidFill>
                <a:latin typeface="Carlito"/>
                <a:cs typeface="Carlito"/>
              </a:rPr>
              <a:t> </a:t>
            </a:r>
            <a:r>
              <a:rPr sz="1800" dirty="0">
                <a:solidFill>
                  <a:srgbClr val="00339F"/>
                </a:solidFill>
                <a:latin typeface="Carlito"/>
                <a:cs typeface="Carlito"/>
              </a:rPr>
              <a:t>II</a:t>
            </a:r>
            <a:endParaRPr sz="1800">
              <a:latin typeface="Carlito"/>
              <a:cs typeface="Carlito"/>
            </a:endParaRPr>
          </a:p>
          <a:p>
            <a:pPr marL="127000" indent="-114935">
              <a:lnSpc>
                <a:spcPct val="100000"/>
              </a:lnSpc>
              <a:buSzPct val="94444"/>
              <a:buFont typeface="Arial"/>
              <a:buChar char="•"/>
              <a:tabLst>
                <a:tab pos="127635" algn="l"/>
              </a:tabLst>
            </a:pPr>
            <a:r>
              <a:rPr sz="1800" spc="-5" dirty="0">
                <a:solidFill>
                  <a:srgbClr val="00339F"/>
                </a:solidFill>
                <a:latin typeface="Carlito"/>
                <a:cs typeface="Carlito"/>
              </a:rPr>
              <a:t>Diagnostiek</a:t>
            </a:r>
            <a:r>
              <a:rPr sz="1800" spc="5" dirty="0">
                <a:solidFill>
                  <a:srgbClr val="00339F"/>
                </a:solidFill>
                <a:latin typeface="Carlito"/>
                <a:cs typeface="Carlito"/>
              </a:rPr>
              <a:t> </a:t>
            </a:r>
            <a:r>
              <a:rPr sz="1800" dirty="0">
                <a:solidFill>
                  <a:srgbClr val="00339F"/>
                </a:solidFill>
                <a:latin typeface="Carlito"/>
                <a:cs typeface="Carlito"/>
              </a:rPr>
              <a:t>K/V</a:t>
            </a:r>
            <a:endParaRPr sz="1800">
              <a:latin typeface="Carlito"/>
              <a:cs typeface="Carlito"/>
            </a:endParaRPr>
          </a:p>
          <a:p>
            <a:pPr marL="127000" indent="-114935">
              <a:lnSpc>
                <a:spcPct val="100000"/>
              </a:lnSpc>
              <a:buSzPct val="94444"/>
              <a:buFont typeface="Arial"/>
              <a:buChar char="•"/>
              <a:tabLst>
                <a:tab pos="127635" algn="l"/>
              </a:tabLst>
            </a:pPr>
            <a:r>
              <a:rPr sz="1800" spc="-5" dirty="0">
                <a:solidFill>
                  <a:srgbClr val="00339F"/>
                </a:solidFill>
                <a:latin typeface="Carlito"/>
                <a:cs typeface="Carlito"/>
              </a:rPr>
              <a:t>Klinische </a:t>
            </a:r>
            <a:r>
              <a:rPr sz="1800" spc="-10" dirty="0">
                <a:solidFill>
                  <a:srgbClr val="00339F"/>
                </a:solidFill>
                <a:latin typeface="Carlito"/>
                <a:cs typeface="Carlito"/>
              </a:rPr>
              <a:t>interventies</a:t>
            </a:r>
            <a:r>
              <a:rPr sz="1800" spc="25" dirty="0">
                <a:solidFill>
                  <a:srgbClr val="00339F"/>
                </a:solidFill>
                <a:latin typeface="Carlito"/>
                <a:cs typeface="Carlito"/>
              </a:rPr>
              <a:t> </a:t>
            </a:r>
            <a:r>
              <a:rPr sz="1800" dirty="0">
                <a:solidFill>
                  <a:srgbClr val="00339F"/>
                </a:solidFill>
                <a:latin typeface="Carlito"/>
                <a:cs typeface="Carlito"/>
              </a:rPr>
              <a:t>I</a:t>
            </a:r>
            <a:endParaRPr sz="1800">
              <a:latin typeface="Carlito"/>
              <a:cs typeface="Carlito"/>
            </a:endParaRPr>
          </a:p>
          <a:p>
            <a:pPr marL="127000" indent="-114935">
              <a:lnSpc>
                <a:spcPct val="100000"/>
              </a:lnSpc>
              <a:buSzPct val="94444"/>
              <a:buFont typeface="Arial"/>
              <a:buChar char="•"/>
              <a:tabLst>
                <a:tab pos="127635" algn="l"/>
              </a:tabLst>
            </a:pPr>
            <a:r>
              <a:rPr sz="1800" spc="-10" dirty="0">
                <a:solidFill>
                  <a:srgbClr val="00339F"/>
                </a:solidFill>
                <a:latin typeface="Carlito"/>
                <a:cs typeface="Carlito"/>
              </a:rPr>
              <a:t>Gevalstudies </a:t>
            </a:r>
            <a:r>
              <a:rPr sz="1800" spc="-5" dirty="0">
                <a:solidFill>
                  <a:srgbClr val="00339F"/>
                </a:solidFill>
                <a:latin typeface="Carlito"/>
                <a:cs typeface="Carlito"/>
              </a:rPr>
              <a:t>kinder- </a:t>
            </a:r>
            <a:r>
              <a:rPr sz="1800" dirty="0">
                <a:solidFill>
                  <a:srgbClr val="00339F"/>
                </a:solidFill>
                <a:latin typeface="Carlito"/>
                <a:cs typeface="Carlito"/>
              </a:rPr>
              <a:t>en</a:t>
            </a:r>
            <a:r>
              <a:rPr sz="1800" spc="60" dirty="0">
                <a:solidFill>
                  <a:srgbClr val="00339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00339F"/>
                </a:solidFill>
                <a:latin typeface="Carlito"/>
                <a:cs typeface="Carlito"/>
              </a:rPr>
              <a:t>jeugdhulpverlening</a:t>
            </a:r>
            <a:endParaRPr sz="1800">
              <a:latin typeface="Carlito"/>
              <a:cs typeface="Carlito"/>
            </a:endParaRPr>
          </a:p>
          <a:p>
            <a:pPr marL="127000" indent="-114935">
              <a:lnSpc>
                <a:spcPct val="100000"/>
              </a:lnSpc>
              <a:buSzPct val="94444"/>
              <a:buFont typeface="Arial"/>
              <a:buChar char="•"/>
              <a:tabLst>
                <a:tab pos="127635" algn="l"/>
              </a:tabLst>
            </a:pPr>
            <a:r>
              <a:rPr sz="1800" spc="-15" dirty="0">
                <a:solidFill>
                  <a:srgbClr val="00339F"/>
                </a:solidFill>
                <a:latin typeface="Carlito"/>
                <a:cs typeface="Carlito"/>
              </a:rPr>
              <a:t>Masterstage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4893945"/>
          </a:xfrm>
          <a:custGeom>
            <a:avLst/>
            <a:gdLst/>
            <a:ahLst/>
            <a:cxnLst/>
            <a:rect l="l" t="t" r="r" b="b"/>
            <a:pathLst>
              <a:path w="12192000" h="4893945">
                <a:moveTo>
                  <a:pt x="0" y="4893564"/>
                </a:moveTo>
                <a:lnTo>
                  <a:pt x="12192000" y="4893564"/>
                </a:lnTo>
                <a:lnTo>
                  <a:pt x="12192000" y="0"/>
                </a:lnTo>
                <a:lnTo>
                  <a:pt x="0" y="0"/>
                </a:lnTo>
                <a:lnTo>
                  <a:pt x="0" y="4893564"/>
                </a:lnTo>
                <a:close/>
              </a:path>
            </a:pathLst>
          </a:custGeom>
          <a:solidFill>
            <a:srgbClr val="00339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object 4"/>
            <p:cNvSpPr/>
            <p:nvPr/>
          </p:nvSpPr>
          <p:spPr>
            <a:xfrm>
              <a:off x="0" y="4893563"/>
              <a:ext cx="12192000" cy="1964689"/>
            </a:xfrm>
            <a:custGeom>
              <a:avLst/>
              <a:gdLst/>
              <a:ahLst/>
              <a:cxnLst/>
              <a:rect l="l" t="t" r="r" b="b"/>
              <a:pathLst>
                <a:path w="12192000" h="1964690">
                  <a:moveTo>
                    <a:pt x="12192000" y="0"/>
                  </a:moveTo>
                  <a:lnTo>
                    <a:pt x="0" y="0"/>
                  </a:lnTo>
                  <a:lnTo>
                    <a:pt x="0" y="1964434"/>
                  </a:lnTo>
                  <a:lnTo>
                    <a:pt x="12192000" y="1964434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546335" y="0"/>
              <a:ext cx="2646045" cy="6858000"/>
            </a:xfrm>
            <a:custGeom>
              <a:avLst/>
              <a:gdLst/>
              <a:ahLst/>
              <a:cxnLst/>
              <a:rect l="l" t="t" r="r" b="b"/>
              <a:pathLst>
                <a:path w="2646045" h="6858000">
                  <a:moveTo>
                    <a:pt x="2645663" y="0"/>
                  </a:moveTo>
                  <a:lnTo>
                    <a:pt x="0" y="0"/>
                  </a:lnTo>
                  <a:lnTo>
                    <a:pt x="2642140" y="6857998"/>
                  </a:lnTo>
                  <a:lnTo>
                    <a:pt x="2645663" y="6857998"/>
                  </a:lnTo>
                  <a:lnTo>
                    <a:pt x="2645663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31519" y="5370576"/>
              <a:ext cx="3189732" cy="112471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554556" y="0"/>
              <a:ext cx="2637790" cy="6845934"/>
            </a:xfrm>
            <a:custGeom>
              <a:avLst/>
              <a:gdLst/>
              <a:ahLst/>
              <a:cxnLst/>
              <a:rect l="l" t="t" r="r" b="b"/>
              <a:pathLst>
                <a:path w="2637790" h="6845934">
                  <a:moveTo>
                    <a:pt x="2637443" y="0"/>
                  </a:moveTo>
                  <a:lnTo>
                    <a:pt x="0" y="0"/>
                  </a:lnTo>
                  <a:lnTo>
                    <a:pt x="2637443" y="6845805"/>
                  </a:lnTo>
                  <a:lnTo>
                    <a:pt x="2637443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786889" y="3143504"/>
            <a:ext cx="70472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FFFFFF"/>
                </a:solidFill>
                <a:latin typeface="Verdana"/>
                <a:cs typeface="Verdana"/>
              </a:rPr>
              <a:t>Beroepen </a:t>
            </a:r>
            <a:r>
              <a:rPr sz="2800" b="1" spc="-10" dirty="0">
                <a:solidFill>
                  <a:srgbClr val="FFFFFF"/>
                </a:solidFill>
                <a:latin typeface="Verdana"/>
                <a:cs typeface="Verdana"/>
              </a:rPr>
              <a:t>master </a:t>
            </a:r>
            <a:r>
              <a:rPr sz="2800" b="1" spc="-5" dirty="0">
                <a:solidFill>
                  <a:srgbClr val="FFFFFF"/>
                </a:solidFill>
                <a:latin typeface="Verdana"/>
                <a:cs typeface="Verdana"/>
              </a:rPr>
              <a:t>in </a:t>
            </a:r>
            <a:r>
              <a:rPr sz="2800" b="1" spc="-1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2800" b="1" spc="10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Verdana"/>
                <a:cs typeface="Verdana"/>
              </a:rPr>
              <a:t>psychologie</a:t>
            </a:r>
            <a:endParaRPr sz="2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25300" y="714755"/>
            <a:ext cx="266700" cy="7178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19327" y="719327"/>
            <a:ext cx="6596380" cy="421005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47625" rIns="0" bIns="0" rtlCol="0">
            <a:spAutoFit/>
          </a:bodyPr>
          <a:lstStyle/>
          <a:p>
            <a:pPr marL="134620">
              <a:lnSpc>
                <a:spcPct val="100000"/>
              </a:lnSpc>
              <a:spcBef>
                <a:spcPts val="375"/>
              </a:spcBef>
            </a:pPr>
            <a:r>
              <a:rPr sz="2200" spc="-5" dirty="0">
                <a:solidFill>
                  <a:srgbClr val="FFFFFF"/>
                </a:solidFill>
              </a:rPr>
              <a:t>BEROEPEN</a:t>
            </a:r>
            <a:endParaRPr sz="2200"/>
          </a:p>
        </p:txBody>
      </p:sp>
      <p:sp>
        <p:nvSpPr>
          <p:cNvPr id="4" name="object 4"/>
          <p:cNvSpPr txBox="1"/>
          <p:nvPr/>
        </p:nvSpPr>
        <p:spPr>
          <a:xfrm>
            <a:off x="797458" y="1634998"/>
            <a:ext cx="9878060" cy="19989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ts val="2340"/>
              </a:lnSpc>
              <a:spcBef>
                <a:spcPts val="10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solidFill>
                  <a:srgbClr val="00339F"/>
                </a:solidFill>
                <a:latin typeface="Verdana"/>
                <a:cs typeface="Verdana"/>
              </a:rPr>
              <a:t>“</a:t>
            </a:r>
            <a:r>
              <a:rPr sz="2000" b="1" dirty="0">
                <a:solidFill>
                  <a:srgbClr val="00339F"/>
                </a:solidFill>
                <a:latin typeface="Verdana"/>
                <a:cs typeface="Verdana"/>
              </a:rPr>
              <a:t>Psycholoog</a:t>
            </a:r>
            <a:r>
              <a:rPr sz="2000" dirty="0">
                <a:solidFill>
                  <a:srgbClr val="00339F"/>
                </a:solidFill>
                <a:latin typeface="Verdana"/>
                <a:cs typeface="Verdana"/>
              </a:rPr>
              <a:t>” </a:t>
            </a:r>
            <a:r>
              <a:rPr sz="2000" spc="-5" dirty="0">
                <a:solidFill>
                  <a:srgbClr val="00339F"/>
                </a:solidFill>
                <a:latin typeface="Verdana"/>
                <a:cs typeface="Verdana"/>
              </a:rPr>
              <a:t>is een beschermde titel, </a:t>
            </a:r>
            <a:r>
              <a:rPr sz="2000" spc="-10" dirty="0">
                <a:solidFill>
                  <a:srgbClr val="00339F"/>
                </a:solidFill>
                <a:latin typeface="Verdana"/>
                <a:cs typeface="Verdana"/>
              </a:rPr>
              <a:t>erkenning </a:t>
            </a:r>
            <a:r>
              <a:rPr sz="2000" spc="-15" dirty="0">
                <a:solidFill>
                  <a:srgbClr val="00339F"/>
                </a:solidFill>
                <a:latin typeface="Verdana"/>
                <a:cs typeface="Verdana"/>
              </a:rPr>
              <a:t>dmv </a:t>
            </a:r>
            <a:r>
              <a:rPr sz="2000" spc="-10" dirty="0">
                <a:solidFill>
                  <a:srgbClr val="00339F"/>
                </a:solidFill>
                <a:latin typeface="Verdana"/>
                <a:cs typeface="Verdana"/>
              </a:rPr>
              <a:t>registratie </a:t>
            </a:r>
            <a:r>
              <a:rPr sz="2000" spc="-5" dirty="0">
                <a:solidFill>
                  <a:srgbClr val="00339F"/>
                </a:solidFill>
                <a:latin typeface="Verdana"/>
                <a:cs typeface="Verdana"/>
              </a:rPr>
              <a:t>bij</a:t>
            </a:r>
            <a:r>
              <a:rPr sz="2000" spc="-50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00339F"/>
                </a:solidFill>
                <a:latin typeface="Verdana"/>
                <a:cs typeface="Verdana"/>
              </a:rPr>
              <a:t>de</a:t>
            </a:r>
            <a:endParaRPr sz="2000">
              <a:latin typeface="Verdana"/>
              <a:cs typeface="Verdana"/>
            </a:endParaRPr>
          </a:p>
          <a:p>
            <a:pPr marL="299085">
              <a:lnSpc>
                <a:spcPts val="2340"/>
              </a:lnSpc>
            </a:pPr>
            <a:r>
              <a:rPr sz="2000" b="1" u="heavy" spc="-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Verdana"/>
                <a:cs typeface="Verdana"/>
                <a:hlinkClick r:id="rId3"/>
              </a:rPr>
              <a:t>Psychologencommissie</a:t>
            </a:r>
            <a:endParaRPr sz="2000">
              <a:latin typeface="Verdana"/>
              <a:cs typeface="Verdana"/>
            </a:endParaRPr>
          </a:p>
          <a:p>
            <a:pPr marL="299085" marR="5080" indent="-287020">
              <a:lnSpc>
                <a:spcPts val="2280"/>
              </a:lnSpc>
              <a:spcBef>
                <a:spcPts val="206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spc="-30" dirty="0">
                <a:solidFill>
                  <a:srgbClr val="00339F"/>
                </a:solidFill>
                <a:latin typeface="Verdana"/>
                <a:cs typeface="Verdana"/>
              </a:rPr>
              <a:t>Voor </a:t>
            </a:r>
            <a:r>
              <a:rPr sz="2000" spc="-5" dirty="0">
                <a:solidFill>
                  <a:srgbClr val="00339F"/>
                </a:solidFill>
                <a:latin typeface="Verdana"/>
                <a:cs typeface="Verdana"/>
              </a:rPr>
              <a:t>een </a:t>
            </a:r>
            <a:r>
              <a:rPr sz="2000" spc="-10" dirty="0">
                <a:solidFill>
                  <a:srgbClr val="00339F"/>
                </a:solidFill>
                <a:latin typeface="Verdana"/>
                <a:cs typeface="Verdana"/>
              </a:rPr>
              <a:t>erkenning </a:t>
            </a:r>
            <a:r>
              <a:rPr sz="2000" spc="-5" dirty="0">
                <a:solidFill>
                  <a:srgbClr val="00339F"/>
                </a:solidFill>
                <a:latin typeface="Verdana"/>
                <a:cs typeface="Verdana"/>
              </a:rPr>
              <a:t>als</a:t>
            </a:r>
            <a:r>
              <a:rPr sz="2000" spc="-5" dirty="0">
                <a:solidFill>
                  <a:srgbClr val="0562C1"/>
                </a:solidFill>
                <a:latin typeface="Verdana"/>
                <a:cs typeface="Verdana"/>
              </a:rPr>
              <a:t> </a:t>
            </a:r>
            <a:r>
              <a:rPr sz="2000" b="1" u="heavy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Verdana"/>
                <a:cs typeface="Verdana"/>
                <a:hlinkClick r:id="rId4"/>
              </a:rPr>
              <a:t>Klinisch Psycholoog</a:t>
            </a:r>
            <a:r>
              <a:rPr sz="2000" b="1" dirty="0">
                <a:solidFill>
                  <a:srgbClr val="0562C1"/>
                </a:solidFill>
                <a:latin typeface="Verdana"/>
                <a:cs typeface="Verdana"/>
                <a:hlinkClick r:id="rId4"/>
              </a:rPr>
              <a:t> </a:t>
            </a:r>
            <a:r>
              <a:rPr sz="2000" spc="-5" dirty="0">
                <a:solidFill>
                  <a:srgbClr val="00339F"/>
                </a:solidFill>
                <a:latin typeface="Verdana"/>
                <a:cs typeface="Verdana"/>
              </a:rPr>
              <a:t>volg je </a:t>
            </a:r>
            <a:r>
              <a:rPr sz="2000" spc="5" dirty="0">
                <a:solidFill>
                  <a:srgbClr val="00339F"/>
                </a:solidFill>
                <a:latin typeface="Verdana"/>
                <a:cs typeface="Verdana"/>
              </a:rPr>
              <a:t>na </a:t>
            </a:r>
            <a:r>
              <a:rPr sz="2000" spc="-5" dirty="0">
                <a:solidFill>
                  <a:srgbClr val="00339F"/>
                </a:solidFill>
                <a:latin typeface="Verdana"/>
                <a:cs typeface="Verdana"/>
              </a:rPr>
              <a:t>je opleiding </a:t>
            </a:r>
            <a:r>
              <a:rPr sz="2000" spc="-10" dirty="0">
                <a:solidFill>
                  <a:srgbClr val="00339F"/>
                </a:solidFill>
                <a:latin typeface="Verdana"/>
                <a:cs typeface="Verdana"/>
              </a:rPr>
              <a:t>van </a:t>
            </a:r>
            <a:r>
              <a:rPr sz="2000" dirty="0">
                <a:solidFill>
                  <a:srgbClr val="00339F"/>
                </a:solidFill>
                <a:latin typeface="Verdana"/>
                <a:cs typeface="Verdana"/>
              </a:rPr>
              <a:t>5  </a:t>
            </a:r>
            <a:r>
              <a:rPr sz="2000" spc="-5" dirty="0">
                <a:solidFill>
                  <a:srgbClr val="00339F"/>
                </a:solidFill>
                <a:latin typeface="Verdana"/>
                <a:cs typeface="Verdana"/>
              </a:rPr>
              <a:t>jaar een </a:t>
            </a:r>
            <a:r>
              <a:rPr sz="2000" spc="-10" dirty="0">
                <a:solidFill>
                  <a:srgbClr val="00339F"/>
                </a:solidFill>
                <a:latin typeface="Verdana"/>
                <a:cs typeface="Verdana"/>
              </a:rPr>
              <a:t>extra </a:t>
            </a:r>
            <a:r>
              <a:rPr sz="2000" spc="-5" dirty="0">
                <a:solidFill>
                  <a:srgbClr val="00339F"/>
                </a:solidFill>
                <a:latin typeface="Verdana"/>
                <a:cs typeface="Verdana"/>
              </a:rPr>
              <a:t>jaar gesuperviseerde professionele</a:t>
            </a:r>
            <a:r>
              <a:rPr sz="2000" spc="-60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339F"/>
                </a:solidFill>
                <a:latin typeface="Verdana"/>
                <a:cs typeface="Verdana"/>
              </a:rPr>
              <a:t>praktijk</a:t>
            </a:r>
            <a:endParaRPr sz="20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spcBef>
                <a:spcPts val="183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spc="-5" dirty="0">
                <a:solidFill>
                  <a:srgbClr val="00339F"/>
                </a:solidFill>
                <a:latin typeface="Verdana"/>
                <a:cs typeface="Verdana"/>
              </a:rPr>
              <a:t>Eventueel </a:t>
            </a:r>
            <a:r>
              <a:rPr sz="2000" spc="-10" dirty="0">
                <a:solidFill>
                  <a:srgbClr val="00339F"/>
                </a:solidFill>
                <a:latin typeface="Verdana"/>
                <a:cs typeface="Verdana"/>
              </a:rPr>
              <a:t>extra </a:t>
            </a:r>
            <a:r>
              <a:rPr sz="2000" spc="-5" dirty="0">
                <a:solidFill>
                  <a:srgbClr val="00339F"/>
                </a:solidFill>
                <a:latin typeface="Verdana"/>
                <a:cs typeface="Verdana"/>
              </a:rPr>
              <a:t>opleiding psychotherapie (4</a:t>
            </a:r>
            <a:r>
              <a:rPr sz="2000" spc="-70" dirty="0">
                <a:solidFill>
                  <a:srgbClr val="00339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00339F"/>
                </a:solidFill>
                <a:latin typeface="Verdana"/>
                <a:cs typeface="Verdana"/>
              </a:rPr>
              <a:t>jaar)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c8adc60-86b0-43a1-87c2-57d5cfd03473" xsi:nil="true"/>
    <lcf76f155ced4ddcb4097134ff3c332f xmlns="d68b435c-bf03-4a9f-a2c6-114f0387f259">
      <Terms xmlns="http://schemas.microsoft.com/office/infopath/2007/PartnerControls"/>
    </lcf76f155ced4ddcb4097134ff3c332f>
    <url xmlns="d68b435c-bf03-4a9f-a2c6-114f0387f259">
      <Url xsi:nil="true"/>
      <Description xsi:nil="true"/>
    </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02869E09190943AEEFF33393492637" ma:contentTypeVersion="17" ma:contentTypeDescription="Een nieuw document maken." ma:contentTypeScope="" ma:versionID="53a51116600d0e6e1131efc051016ace">
  <xsd:schema xmlns:xsd="http://www.w3.org/2001/XMLSchema" xmlns:xs="http://www.w3.org/2001/XMLSchema" xmlns:p="http://schemas.microsoft.com/office/2006/metadata/properties" xmlns:ns2="8c8adc60-86b0-43a1-87c2-57d5cfd03473" xmlns:ns3="d68b435c-bf03-4a9f-a2c6-114f0387f259" targetNamespace="http://schemas.microsoft.com/office/2006/metadata/properties" ma:root="true" ma:fieldsID="21ada4f90f71ece9eb034fdc2d3b311c" ns2:_="" ns3:_="">
    <xsd:import namespace="8c8adc60-86b0-43a1-87c2-57d5cfd03473"/>
    <xsd:import namespace="d68b435c-bf03-4a9f-a2c6-114f0387f25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url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8adc60-86b0-43a1-87c2-57d5cfd0347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864e8533-a628-498f-a0f4-2b1e96cd6095}" ma:internalName="TaxCatchAll" ma:showField="CatchAllData" ma:web="8c8adc60-86b0-43a1-87c2-57d5cfd034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8b435c-bf03-4a9f-a2c6-114f0387f2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url" ma:index="18" nillable="true" ma:displayName="url" ma:format="Hyperlink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Afbeeldingtags" ma:readOnly="false" ma:fieldId="{5cf76f15-5ced-4ddc-b409-7134ff3c332f}" ma:taxonomyMulti="true" ma:sspId="50a49bc4-c9e0-412a-b7e2-852193553b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678CF7-B830-4429-8627-24068F8B7D0D}">
  <ds:schemaRefs>
    <ds:schemaRef ds:uri="http://schemas.microsoft.com/office/2006/metadata/properties"/>
    <ds:schemaRef ds:uri="http://schemas.microsoft.com/office/infopath/2007/PartnerControls"/>
    <ds:schemaRef ds:uri="4a6c513c-d293-4e6b-83ab-5621d819b325"/>
    <ds:schemaRef ds:uri="1bdfb8e5-d486-4e2f-9dd6-d593069cd3df"/>
  </ds:schemaRefs>
</ds:datastoreItem>
</file>

<file path=customXml/itemProps2.xml><?xml version="1.0" encoding="utf-8"?>
<ds:datastoreItem xmlns:ds="http://schemas.openxmlformats.org/officeDocument/2006/customXml" ds:itemID="{38676639-3F2F-4EE4-BD7A-67A11D7E21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EE2EE4-E436-433E-BC52-CB3D515E20F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447</Words>
  <Application>Microsoft Office PowerPoint</Application>
  <PresentationFormat>Widescreen</PresentationFormat>
  <Paragraphs>117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Carlito</vt:lpstr>
      <vt:lpstr>Verdana</vt:lpstr>
      <vt:lpstr>Office Theme</vt:lpstr>
      <vt:lpstr>Infosessie Profiel Klinische  Psychologie</vt:lpstr>
      <vt:lpstr>EVENWICHT THEORIE/PRAKTIJK</vt:lpstr>
      <vt:lpstr>3E BACH</vt:lpstr>
      <vt:lpstr>PowerPoint Presentation</vt:lpstr>
      <vt:lpstr>PowerPoint Presentation</vt:lpstr>
      <vt:lpstr>VERBREDEN EN VERDIEPEN</vt:lpstr>
      <vt:lpstr>LEERLIJN KLINISCHE COMPETENTIES (EN REFLECTIE)</vt:lpstr>
      <vt:lpstr>Beroepen master in de psychologie</vt:lpstr>
      <vt:lpstr>BEROEPEN</vt:lpstr>
      <vt:lpstr>WERKVELD KLINISCH PSYCHOLOGEN</vt:lpstr>
      <vt:lpstr>MAAR OOK Lijst</vt:lpstr>
      <vt:lpstr>BEDANKT!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Infosessie Profiel Klinische  Psychologie</dc:title>
  <dc:creator>Inge VAN MOL</dc:creator>
  <cp:lastModifiedBy>Inge VAN MOL</cp:lastModifiedBy>
  <cp:revision>1</cp:revision>
  <dcterms:created xsi:type="dcterms:W3CDTF">2022-07-11T19:18:26Z</dcterms:created>
  <dcterms:modified xsi:type="dcterms:W3CDTF">2023-05-04T08:16:31Z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2022-07-11T00:00:00Z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2022-07-11T00:00:00Z</vt:filetime>
  </property>
  <property fmtid="{D5CDD505-2E9C-101B-9397-08002B2CF9AE}" pid="5" name="ContentTypeId">
    <vt:lpwstr>0x010100E35FE983F9C05C4F8E5B4970AD4C67EB</vt:lpwstr>
  </property>
</Properties>
</file>