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7559675" cy="10693400"/>
  <p:notesSz cx="7556500" cy="106934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834752-F989-4CD1-969D-0D03C3E4F249}" v="2" dt="2024-03-08T10:30:43.21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0" autoAdjust="0"/>
    <p:restoredTop sz="94614" autoAdjust="0"/>
  </p:normalViewPr>
  <p:slideViewPr>
    <p:cSldViewPr snapToGrid="0">
      <p:cViewPr varScale="1">
        <p:scale>
          <a:sx n="70" d="100"/>
          <a:sy n="70" d="100"/>
        </p:scale>
        <p:origin x="3294" y="66"/>
      </p:cViewPr>
      <p:guideLst>
        <p:guide orient="horz" pos="2880"/>
        <p:guide pos="216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4" d="100"/>
          <a:sy n="74" d="100"/>
        </p:scale>
        <p:origin x="394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7F121515-F646-4DBD-A373-8398388619A3}" type="datetimeFigureOut">
              <a:rPr lang="nl-BE" smtClean="0"/>
              <a:t>8/03/2024</a:t>
            </a:fld>
            <a:endParaRPr lang="nl-BE"/>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ED899D7E-4539-4933-AFA8-C7A4B13329C5}" type="slidenum">
              <a:rPr lang="nl-BE" smtClean="0"/>
              <a:t>‹nr.›</a:t>
            </a:fld>
            <a:endParaRPr lang="nl-BE"/>
          </a:p>
        </p:txBody>
      </p:sp>
    </p:spTree>
    <p:extLst>
      <p:ext uri="{BB962C8B-B14F-4D97-AF65-F5344CB8AC3E}">
        <p14:creationId xmlns:p14="http://schemas.microsoft.com/office/powerpoint/2010/main" val="1148050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4 Uitnodiging">
    <p:spTree>
      <p:nvGrpSpPr>
        <p:cNvPr id="1" name=""/>
        <p:cNvGrpSpPr/>
        <p:nvPr/>
      </p:nvGrpSpPr>
      <p:grpSpPr>
        <a:xfrm>
          <a:off x="0" y="0"/>
          <a:ext cx="0" cy="0"/>
          <a:chOff x="0" y="0"/>
          <a:chExt cx="0" cy="0"/>
        </a:xfrm>
      </p:grpSpPr>
      <p:sp>
        <p:nvSpPr>
          <p:cNvPr id="7" name="Tijdelijke aanduiding voor afbeelding 6">
            <a:extLst>
              <a:ext uri="{FF2B5EF4-FFF2-40B4-BE49-F238E27FC236}">
                <a16:creationId xmlns:a16="http://schemas.microsoft.com/office/drawing/2014/main" id="{46DB7C62-1273-B041-8FB7-556FE5AEC0BF}"/>
              </a:ext>
            </a:extLst>
          </p:cNvPr>
          <p:cNvSpPr>
            <a:spLocks noGrp="1"/>
          </p:cNvSpPr>
          <p:nvPr>
            <p:ph type="pic" sz="quarter" idx="10" hasCustomPrompt="1"/>
          </p:nvPr>
        </p:nvSpPr>
        <p:spPr>
          <a:xfrm>
            <a:off x="348321" y="241299"/>
            <a:ext cx="2475954" cy="914400"/>
          </a:xfrm>
        </p:spPr>
        <p:txBody>
          <a:bodyPr tIns="36000">
            <a:noAutofit/>
          </a:bodyPr>
          <a:lstStyle>
            <a:lvl1pPr algn="ctr">
              <a:defRPr sz="1050">
                <a:latin typeface="Verdana" panose="020B0604030504040204" pitchFamily="34" charset="0"/>
                <a:ea typeface="Verdana" panose="020B0604030504040204" pitchFamily="34" charset="0"/>
                <a:cs typeface="Verdana" panose="020B0604030504040204" pitchFamily="34" charset="0"/>
              </a:defRPr>
            </a:lvl1pPr>
          </a:lstStyle>
          <a:p>
            <a:r>
              <a:rPr lang="nl-NL" dirty="0" err="1"/>
              <a:t>Insert</a:t>
            </a:r>
            <a:r>
              <a:rPr lang="nl-NL" dirty="0"/>
              <a:t> Logo</a:t>
            </a:r>
          </a:p>
        </p:txBody>
      </p:sp>
      <p:sp>
        <p:nvSpPr>
          <p:cNvPr id="3" name="Tijdelijke aanduiding voor tekst 2">
            <a:extLst>
              <a:ext uri="{FF2B5EF4-FFF2-40B4-BE49-F238E27FC236}">
                <a16:creationId xmlns:a16="http://schemas.microsoft.com/office/drawing/2014/main" id="{B4DF15BD-BD30-964E-8B20-B2003333F44D}"/>
              </a:ext>
            </a:extLst>
          </p:cNvPr>
          <p:cNvSpPr>
            <a:spLocks noGrp="1"/>
          </p:cNvSpPr>
          <p:nvPr>
            <p:ph type="body" sz="quarter" idx="11" hasCustomPrompt="1"/>
          </p:nvPr>
        </p:nvSpPr>
        <p:spPr>
          <a:xfrm>
            <a:off x="1214920" y="1613127"/>
            <a:ext cx="4263456" cy="169277"/>
          </a:xfrm>
        </p:spPr>
        <p:txBody>
          <a:bodyPr/>
          <a:lstStyle>
            <a:lvl1pPr>
              <a:defRPr sz="1100">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U wordt vriendelijk…</a:t>
            </a:r>
          </a:p>
        </p:txBody>
      </p:sp>
      <p:sp>
        <p:nvSpPr>
          <p:cNvPr id="17" name="Tijdelijke aanduiding voor tekst 2">
            <a:extLst>
              <a:ext uri="{FF2B5EF4-FFF2-40B4-BE49-F238E27FC236}">
                <a16:creationId xmlns:a16="http://schemas.microsoft.com/office/drawing/2014/main" id="{3B1337AB-86CD-3541-91F2-862B0ABE39DC}"/>
              </a:ext>
            </a:extLst>
          </p:cNvPr>
          <p:cNvSpPr>
            <a:spLocks noGrp="1"/>
          </p:cNvSpPr>
          <p:nvPr>
            <p:ph type="body" sz="quarter" idx="12" hasCustomPrompt="1"/>
          </p:nvPr>
        </p:nvSpPr>
        <p:spPr>
          <a:xfrm>
            <a:off x="1214920" y="2098917"/>
            <a:ext cx="2130959" cy="215444"/>
          </a:xfrm>
          <a:solidFill>
            <a:schemeClr val="accent2"/>
          </a:solidFill>
        </p:spPr>
        <p:txBody>
          <a:bodyPr wrap="none" lIns="36000" rIns="36000" anchor="ctr"/>
          <a:lstStyle>
            <a:lvl1pPr>
              <a:defRPr sz="1400" cap="all"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Academische graad</a:t>
            </a:r>
          </a:p>
        </p:txBody>
      </p:sp>
      <p:sp>
        <p:nvSpPr>
          <p:cNvPr id="18" name="Tijdelijke aanduiding voor tekst 2">
            <a:extLst>
              <a:ext uri="{FF2B5EF4-FFF2-40B4-BE49-F238E27FC236}">
                <a16:creationId xmlns:a16="http://schemas.microsoft.com/office/drawing/2014/main" id="{77DF8CD9-8F8E-044A-AE88-70E8B45351B6}"/>
              </a:ext>
            </a:extLst>
          </p:cNvPr>
          <p:cNvSpPr>
            <a:spLocks noGrp="1"/>
          </p:cNvSpPr>
          <p:nvPr>
            <p:ph type="body" sz="quarter" idx="13" hasCustomPrompt="1"/>
          </p:nvPr>
        </p:nvSpPr>
        <p:spPr>
          <a:xfrm>
            <a:off x="1214920" y="2433621"/>
            <a:ext cx="5696626" cy="215444"/>
          </a:xfrm>
        </p:spPr>
        <p:txBody>
          <a:bodyPr/>
          <a:lstStyle>
            <a:lvl1pPr>
              <a:defRPr sz="14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van</a:t>
            </a:r>
          </a:p>
        </p:txBody>
      </p:sp>
      <p:sp>
        <p:nvSpPr>
          <p:cNvPr id="19" name="Tijdelijke aanduiding voor tekst 2">
            <a:extLst>
              <a:ext uri="{FF2B5EF4-FFF2-40B4-BE49-F238E27FC236}">
                <a16:creationId xmlns:a16="http://schemas.microsoft.com/office/drawing/2014/main" id="{18E3ED7C-8CD3-3843-84D2-50E956809F1A}"/>
              </a:ext>
            </a:extLst>
          </p:cNvPr>
          <p:cNvSpPr>
            <a:spLocks noGrp="1"/>
          </p:cNvSpPr>
          <p:nvPr>
            <p:ph type="body" sz="quarter" idx="14" hasCustomPrompt="1"/>
          </p:nvPr>
        </p:nvSpPr>
        <p:spPr>
          <a:xfrm>
            <a:off x="1214920" y="2961896"/>
            <a:ext cx="5696626" cy="169277"/>
          </a:xfrm>
        </p:spPr>
        <p:txBody>
          <a:bodyPr/>
          <a:lstStyle>
            <a:lvl1pPr>
              <a:defRPr sz="1100">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Die zal plaatsvinden op datum en locatie</a:t>
            </a:r>
          </a:p>
        </p:txBody>
      </p:sp>
      <p:sp>
        <p:nvSpPr>
          <p:cNvPr id="20" name="Tijdelijke aanduiding voor tekst 2">
            <a:extLst>
              <a:ext uri="{FF2B5EF4-FFF2-40B4-BE49-F238E27FC236}">
                <a16:creationId xmlns:a16="http://schemas.microsoft.com/office/drawing/2014/main" id="{28FD99A7-0681-EE48-A013-DB0C60FE24E3}"/>
              </a:ext>
            </a:extLst>
          </p:cNvPr>
          <p:cNvSpPr>
            <a:spLocks noGrp="1"/>
          </p:cNvSpPr>
          <p:nvPr>
            <p:ph type="body" sz="quarter" idx="15" hasCustomPrompt="1"/>
          </p:nvPr>
        </p:nvSpPr>
        <p:spPr>
          <a:xfrm>
            <a:off x="1214439" y="3870126"/>
            <a:ext cx="5696626" cy="230832"/>
          </a:xfrm>
        </p:spPr>
        <p:txBody>
          <a:bodyPr/>
          <a:lstStyle>
            <a:lvl1pPr>
              <a:defRPr sz="1500" b="1" i="0" cap="all" spc="-100" baseline="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err="1"/>
              <a:t>TiTEL</a:t>
            </a:r>
            <a:endParaRPr lang="nl-NL" dirty="0"/>
          </a:p>
        </p:txBody>
      </p:sp>
      <p:sp>
        <p:nvSpPr>
          <p:cNvPr id="21" name="Tijdelijke aanduiding voor tekst 2">
            <a:extLst>
              <a:ext uri="{FF2B5EF4-FFF2-40B4-BE49-F238E27FC236}">
                <a16:creationId xmlns:a16="http://schemas.microsoft.com/office/drawing/2014/main" id="{E6481054-C54C-FE41-9968-E5DD46A5A5BD}"/>
              </a:ext>
            </a:extLst>
          </p:cNvPr>
          <p:cNvSpPr>
            <a:spLocks noGrp="1"/>
          </p:cNvSpPr>
          <p:nvPr>
            <p:ph type="body" sz="quarter" idx="16" hasCustomPrompt="1"/>
          </p:nvPr>
        </p:nvSpPr>
        <p:spPr>
          <a:xfrm>
            <a:off x="1214439" y="5094268"/>
            <a:ext cx="1151525" cy="215444"/>
          </a:xfrm>
          <a:solidFill>
            <a:schemeClr val="accent1"/>
          </a:solidFill>
        </p:spPr>
        <p:txBody>
          <a:bodyPr wrap="none" lIns="36000" rIns="36000" anchor="ctr"/>
          <a:lstStyle>
            <a:lvl1pPr>
              <a:defRPr sz="1400" cap="all"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Commissie</a:t>
            </a:r>
          </a:p>
        </p:txBody>
      </p:sp>
      <p:sp>
        <p:nvSpPr>
          <p:cNvPr id="22" name="Tijdelijke aanduiding voor tekst 2">
            <a:extLst>
              <a:ext uri="{FF2B5EF4-FFF2-40B4-BE49-F238E27FC236}">
                <a16:creationId xmlns:a16="http://schemas.microsoft.com/office/drawing/2014/main" id="{EFD799A5-62E8-5948-BE0E-F5C44D18067F}"/>
              </a:ext>
            </a:extLst>
          </p:cNvPr>
          <p:cNvSpPr>
            <a:spLocks noGrp="1"/>
          </p:cNvSpPr>
          <p:nvPr>
            <p:ph type="body" sz="quarter" idx="17" hasCustomPrompt="1"/>
          </p:nvPr>
        </p:nvSpPr>
        <p:spPr>
          <a:xfrm>
            <a:off x="4362117" y="5094268"/>
            <a:ext cx="1116259" cy="215444"/>
          </a:xfrm>
          <a:solidFill>
            <a:schemeClr val="accent1"/>
          </a:solidFill>
        </p:spPr>
        <p:txBody>
          <a:bodyPr wrap="none" lIns="36000" rIns="36000" anchor="ctr"/>
          <a:lstStyle>
            <a:lvl1pPr>
              <a:defRPr sz="1400" cap="all"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sz="1200"/>
            </a:lvl2pPr>
            <a:lvl3pPr>
              <a:defRPr sz="1200"/>
            </a:lvl3pPr>
            <a:lvl4pPr>
              <a:defRPr sz="1200"/>
            </a:lvl4pPr>
            <a:lvl5pPr>
              <a:defRPr sz="1200"/>
            </a:lvl5pPr>
          </a:lstStyle>
          <a:p>
            <a:pPr lvl="0"/>
            <a:r>
              <a:rPr lang="nl-NL" dirty="0"/>
              <a:t>Promotor</a:t>
            </a:r>
          </a:p>
        </p:txBody>
      </p:sp>
      <p:sp>
        <p:nvSpPr>
          <p:cNvPr id="5" name="Tijdelijke aanduiding voor tekst 4">
            <a:extLst>
              <a:ext uri="{FF2B5EF4-FFF2-40B4-BE49-F238E27FC236}">
                <a16:creationId xmlns:a16="http://schemas.microsoft.com/office/drawing/2014/main" id="{86800A84-84C6-9340-AF0C-DAC35F400D45}"/>
              </a:ext>
            </a:extLst>
          </p:cNvPr>
          <p:cNvSpPr>
            <a:spLocks noGrp="1"/>
          </p:cNvSpPr>
          <p:nvPr>
            <p:ph type="body" sz="quarter" idx="18" hasCustomPrompt="1"/>
          </p:nvPr>
        </p:nvSpPr>
        <p:spPr>
          <a:xfrm>
            <a:off x="1229595" y="5460627"/>
            <a:ext cx="2467875" cy="276999"/>
          </a:xfrm>
        </p:spPr>
        <p:txBody>
          <a:bodyPr/>
          <a:lstStyle>
            <a:lvl1pPr marL="228600" indent="-228600">
              <a:tabLst/>
              <a:defRPr sz="900" b="1">
                <a:latin typeface="Verdana" panose="020B0604030504040204" pitchFamily="34" charset="0"/>
                <a:ea typeface="Verdana" panose="020B0604030504040204" pitchFamily="34" charset="0"/>
                <a:cs typeface="Verdana" panose="020B0604030504040204" pitchFamily="34" charset="0"/>
              </a:defRPr>
            </a:lvl1pPr>
            <a:lvl2pPr marL="228600" indent="0">
              <a:tabLst/>
              <a:defRPr sz="900">
                <a:latin typeface="Verdana" panose="020B0604030504040204" pitchFamily="34" charset="0"/>
                <a:ea typeface="Verdana" panose="020B0604030504040204" pitchFamily="34" charset="0"/>
                <a:cs typeface="Verdana" panose="020B0604030504040204" pitchFamily="34" charset="0"/>
              </a:defRPr>
            </a:lvl2pPr>
            <a:lvl3pPr>
              <a:defRPr sz="1100"/>
            </a:lvl3pPr>
            <a:lvl4pPr>
              <a:defRPr sz="1100"/>
            </a:lvl4pPr>
            <a:lvl5pPr>
              <a:defRPr sz="1100"/>
            </a:lvl5pPr>
          </a:lstStyle>
          <a:p>
            <a:pPr lvl="0"/>
            <a:r>
              <a:rPr lang="nl-NL" dirty="0"/>
              <a:t>Prof.</a:t>
            </a:r>
          </a:p>
          <a:p>
            <a:pPr lvl="1"/>
            <a:r>
              <a:rPr lang="nl-NL" dirty="0"/>
              <a:t>Tweede niveau</a:t>
            </a:r>
          </a:p>
        </p:txBody>
      </p:sp>
      <p:sp>
        <p:nvSpPr>
          <p:cNvPr id="24" name="Tijdelijke aanduiding voor tekst 4">
            <a:extLst>
              <a:ext uri="{FF2B5EF4-FFF2-40B4-BE49-F238E27FC236}">
                <a16:creationId xmlns:a16="http://schemas.microsoft.com/office/drawing/2014/main" id="{A7D883E6-FE10-474A-B240-310255330DBC}"/>
              </a:ext>
            </a:extLst>
          </p:cNvPr>
          <p:cNvSpPr>
            <a:spLocks noGrp="1"/>
          </p:cNvSpPr>
          <p:nvPr>
            <p:ph type="body" sz="quarter" idx="19" hasCustomPrompt="1"/>
          </p:nvPr>
        </p:nvSpPr>
        <p:spPr>
          <a:xfrm>
            <a:off x="4385511" y="5460627"/>
            <a:ext cx="2540710" cy="276999"/>
          </a:xfrm>
        </p:spPr>
        <p:txBody>
          <a:bodyPr/>
          <a:lstStyle>
            <a:lvl1pPr marL="228600" indent="-228600">
              <a:tabLst/>
              <a:defRPr sz="900" b="1">
                <a:latin typeface="Verdana" panose="020B0604030504040204" pitchFamily="34" charset="0"/>
                <a:ea typeface="Verdana" panose="020B0604030504040204" pitchFamily="34" charset="0"/>
                <a:cs typeface="Verdana" panose="020B0604030504040204" pitchFamily="34" charset="0"/>
              </a:defRPr>
            </a:lvl1pPr>
            <a:lvl2pPr marL="228600" indent="0">
              <a:tabLst/>
              <a:defRPr sz="900">
                <a:latin typeface="Verdana" panose="020B0604030504040204" pitchFamily="34" charset="0"/>
                <a:ea typeface="Verdana" panose="020B0604030504040204" pitchFamily="34" charset="0"/>
                <a:cs typeface="Verdana" panose="020B0604030504040204" pitchFamily="34" charset="0"/>
              </a:defRPr>
            </a:lvl2pPr>
            <a:lvl3pPr>
              <a:defRPr sz="1100"/>
            </a:lvl3pPr>
            <a:lvl4pPr>
              <a:defRPr sz="1100"/>
            </a:lvl4pPr>
            <a:lvl5pPr>
              <a:defRPr sz="1100"/>
            </a:lvl5pPr>
          </a:lstStyle>
          <a:p>
            <a:pPr lvl="0"/>
            <a:r>
              <a:rPr lang="nl-NL" dirty="0"/>
              <a:t>Prof.</a:t>
            </a:r>
          </a:p>
          <a:p>
            <a:pPr lvl="1"/>
            <a:r>
              <a:rPr lang="nl-NL" dirty="0"/>
              <a:t>Tweede niveau</a:t>
            </a:r>
          </a:p>
        </p:txBody>
      </p:sp>
      <p:sp>
        <p:nvSpPr>
          <p:cNvPr id="25" name="Tijdelijke aanduiding voor tekst 4">
            <a:extLst>
              <a:ext uri="{FF2B5EF4-FFF2-40B4-BE49-F238E27FC236}">
                <a16:creationId xmlns:a16="http://schemas.microsoft.com/office/drawing/2014/main" id="{09B3D1F1-7D79-BC4D-B8E2-871D6A2E329B}"/>
              </a:ext>
            </a:extLst>
          </p:cNvPr>
          <p:cNvSpPr>
            <a:spLocks noGrp="1"/>
          </p:cNvSpPr>
          <p:nvPr>
            <p:ph type="body" sz="quarter" idx="20" hasCustomPrompt="1"/>
          </p:nvPr>
        </p:nvSpPr>
        <p:spPr>
          <a:xfrm>
            <a:off x="1222677" y="6817638"/>
            <a:ext cx="5688388" cy="276999"/>
          </a:xfrm>
        </p:spPr>
        <p:txBody>
          <a:bodyPr/>
          <a:lstStyle>
            <a:lvl1pPr marL="228600" indent="-228600">
              <a:tabLst/>
              <a:defRPr sz="900" b="1">
                <a:latin typeface="Verdana" panose="020B0604030504040204" pitchFamily="34" charset="0"/>
                <a:ea typeface="Verdana" panose="020B0604030504040204" pitchFamily="34" charset="0"/>
                <a:cs typeface="Verdana" panose="020B0604030504040204" pitchFamily="34" charset="0"/>
              </a:defRPr>
            </a:lvl1pPr>
            <a:lvl2pPr marL="7938" indent="0">
              <a:tabLst/>
              <a:defRPr sz="900">
                <a:latin typeface="Verdana" panose="020B0604030504040204" pitchFamily="34" charset="0"/>
                <a:ea typeface="Verdana" panose="020B0604030504040204" pitchFamily="34" charset="0"/>
                <a:cs typeface="Verdana" panose="020B0604030504040204" pitchFamily="34" charset="0"/>
              </a:defRPr>
            </a:lvl2pPr>
            <a:lvl3pPr>
              <a:defRPr sz="1100"/>
            </a:lvl3pPr>
            <a:lvl4pPr>
              <a:defRPr sz="1100"/>
            </a:lvl4pPr>
            <a:lvl5pPr>
              <a:defRPr sz="1100"/>
            </a:lvl5pPr>
          </a:lstStyle>
          <a:p>
            <a:pPr lvl="0"/>
            <a:r>
              <a:rPr lang="nl-NL" dirty="0"/>
              <a:t>Prof.</a:t>
            </a:r>
          </a:p>
          <a:p>
            <a:pPr lvl="1"/>
            <a:r>
              <a:rPr lang="nl-NL" dirty="0"/>
              <a:t>Tweede niveau</a:t>
            </a:r>
          </a:p>
        </p:txBody>
      </p:sp>
      <p:sp>
        <p:nvSpPr>
          <p:cNvPr id="27" name="Tijdelijke aanduiding voor afbeelding 17">
            <a:extLst>
              <a:ext uri="{FF2B5EF4-FFF2-40B4-BE49-F238E27FC236}">
                <a16:creationId xmlns:a16="http://schemas.microsoft.com/office/drawing/2014/main" id="{E0417506-FBD9-AD41-B0DD-D668C0357724}"/>
              </a:ext>
            </a:extLst>
          </p:cNvPr>
          <p:cNvSpPr>
            <a:spLocks noGrp="1"/>
          </p:cNvSpPr>
          <p:nvPr>
            <p:ph type="pic" sz="quarter" idx="21" hasCustomPrompt="1"/>
          </p:nvPr>
        </p:nvSpPr>
        <p:spPr>
          <a:xfrm>
            <a:off x="1247775" y="8738977"/>
            <a:ext cx="2203879" cy="1582347"/>
          </a:xfrm>
        </p:spPr>
        <p:txBody>
          <a:bodyPr tIns="108000">
            <a:noAutofit/>
          </a:bodyPr>
          <a:lstStyle>
            <a:lvl1pPr algn="ctr">
              <a:defRPr sz="1050">
                <a:latin typeface="Verdana" panose="020B0604030504040204" pitchFamily="34" charset="0"/>
                <a:ea typeface="Verdana" panose="020B0604030504040204" pitchFamily="34" charset="0"/>
                <a:cs typeface="Verdana" panose="020B0604030504040204" pitchFamily="34" charset="0"/>
              </a:defRPr>
            </a:lvl1pPr>
          </a:lstStyle>
          <a:p>
            <a:r>
              <a:rPr lang="nl-NL" dirty="0" err="1"/>
              <a:t>Insert</a:t>
            </a:r>
            <a:r>
              <a:rPr lang="nl-NL" dirty="0"/>
              <a:t> bar code</a:t>
            </a:r>
          </a:p>
        </p:txBody>
      </p:sp>
      <p:sp>
        <p:nvSpPr>
          <p:cNvPr id="28" name="Tijdelijke aanduiding voor tekst 4">
            <a:extLst>
              <a:ext uri="{FF2B5EF4-FFF2-40B4-BE49-F238E27FC236}">
                <a16:creationId xmlns:a16="http://schemas.microsoft.com/office/drawing/2014/main" id="{039A1A1F-61CA-A848-A9A1-9EBF88F00454}"/>
              </a:ext>
            </a:extLst>
          </p:cNvPr>
          <p:cNvSpPr>
            <a:spLocks noGrp="1"/>
          </p:cNvSpPr>
          <p:nvPr>
            <p:ph type="body" sz="quarter" idx="22" hasCustomPrompt="1"/>
          </p:nvPr>
        </p:nvSpPr>
        <p:spPr>
          <a:xfrm>
            <a:off x="3871142" y="8806249"/>
            <a:ext cx="3039923" cy="1515075"/>
          </a:xfrm>
        </p:spPr>
        <p:txBody>
          <a:bodyPr>
            <a:noAutofit/>
          </a:bodyPr>
          <a:lstStyle>
            <a:lvl1pPr marL="228600" indent="-228600" algn="just">
              <a:spcBef>
                <a:spcPts val="400"/>
              </a:spcBef>
              <a:spcAft>
                <a:spcPts val="400"/>
              </a:spcAft>
              <a:tabLst/>
              <a:defRPr sz="700" b="0">
                <a:latin typeface="Verdana" panose="020B0604030504040204" pitchFamily="34" charset="0"/>
                <a:ea typeface="Verdana" panose="020B0604030504040204" pitchFamily="34" charset="0"/>
                <a:cs typeface="Verdana" panose="020B0604030504040204" pitchFamily="34" charset="0"/>
              </a:defRPr>
            </a:lvl1pPr>
            <a:lvl2pPr marL="7938" indent="0" algn="just">
              <a:tabLst/>
              <a:defRPr sz="700">
                <a:latin typeface="Verdana" panose="020B0604030504040204" pitchFamily="34" charset="0"/>
                <a:ea typeface="Verdana" panose="020B0604030504040204" pitchFamily="34" charset="0"/>
                <a:cs typeface="Verdana" panose="020B0604030504040204" pitchFamily="34" charset="0"/>
              </a:defRPr>
            </a:lvl2pPr>
            <a:lvl3pPr>
              <a:defRPr sz="1100"/>
            </a:lvl3pPr>
            <a:lvl4pPr>
              <a:defRPr sz="1100"/>
            </a:lvl4pPr>
            <a:lvl5pPr>
              <a:defRPr sz="1100"/>
            </a:lvl5pPr>
          </a:lstStyle>
          <a:p>
            <a:pPr lvl="0"/>
            <a:r>
              <a:rPr lang="nl-NL" dirty="0"/>
              <a:t>Uitleg binnenrijden</a:t>
            </a:r>
          </a:p>
          <a:p>
            <a:pPr lvl="1"/>
            <a:r>
              <a:rPr lang="nl-NL" dirty="0"/>
              <a:t>Tweede niveau</a:t>
            </a:r>
          </a:p>
        </p:txBody>
      </p:sp>
    </p:spTree>
    <p:extLst>
      <p:ext uri="{BB962C8B-B14F-4D97-AF65-F5344CB8AC3E}">
        <p14:creationId xmlns:p14="http://schemas.microsoft.com/office/powerpoint/2010/main" val="38923277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bk object 20"/>
          <p:cNvSpPr/>
          <p:nvPr/>
        </p:nvSpPr>
        <p:spPr>
          <a:xfrm>
            <a:off x="7177820" y="360004"/>
            <a:ext cx="385607" cy="1015365"/>
          </a:xfrm>
          <a:custGeom>
            <a:avLst/>
            <a:gdLst/>
            <a:ahLst/>
            <a:cxnLst/>
            <a:rect l="l" t="t" r="r" b="b"/>
            <a:pathLst>
              <a:path w="385445" h="1015365">
                <a:moveTo>
                  <a:pt x="385191" y="0"/>
                </a:moveTo>
                <a:lnTo>
                  <a:pt x="0" y="0"/>
                </a:lnTo>
                <a:lnTo>
                  <a:pt x="384848" y="1014895"/>
                </a:lnTo>
                <a:lnTo>
                  <a:pt x="385191" y="1014895"/>
                </a:lnTo>
                <a:lnTo>
                  <a:pt x="385191" y="0"/>
                </a:lnTo>
                <a:close/>
              </a:path>
            </a:pathLst>
          </a:custGeom>
          <a:solidFill>
            <a:srgbClr val="FF6600"/>
          </a:solidFill>
        </p:spPr>
        <p:txBody>
          <a:bodyPr wrap="square" lIns="0" tIns="0" rIns="0" bIns="0" rtlCol="0"/>
          <a:lstStyle/>
          <a:p>
            <a:endParaRPr sz="1801"/>
          </a:p>
        </p:txBody>
      </p:sp>
      <p:sp>
        <p:nvSpPr>
          <p:cNvPr id="2" name="Holder 2"/>
          <p:cNvSpPr>
            <a:spLocks noGrp="1"/>
          </p:cNvSpPr>
          <p:nvPr>
            <p:ph type="title"/>
          </p:nvPr>
        </p:nvSpPr>
        <p:spPr>
          <a:xfrm>
            <a:off x="611042" y="1971409"/>
            <a:ext cx="6809425" cy="276999"/>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378301" y="2459482"/>
            <a:ext cx="680942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2449" y="9944862"/>
            <a:ext cx="2421129"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301" y="9944862"/>
            <a:ext cx="174018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3/8/2024</a:t>
            </a:fld>
            <a:endParaRPr lang="en-US"/>
          </a:p>
        </p:txBody>
      </p:sp>
      <p:sp>
        <p:nvSpPr>
          <p:cNvPr id="6" name="Holder 6"/>
          <p:cNvSpPr>
            <a:spLocks noGrp="1"/>
          </p:cNvSpPr>
          <p:nvPr>
            <p:ph type="sldNum" sz="quarter" idx="7"/>
          </p:nvPr>
        </p:nvSpPr>
        <p:spPr>
          <a:xfrm>
            <a:off x="5447540" y="9944862"/>
            <a:ext cx="1740186"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6" r:id="rId1"/>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383" eaLnBrk="1" hangingPunct="1">
        <a:defRPr>
          <a:latin typeface="+mn-lt"/>
          <a:ea typeface="+mn-ea"/>
          <a:cs typeface="+mn-cs"/>
        </a:defRPr>
      </a:lvl2pPr>
      <a:lvl3pPr marL="914766" eaLnBrk="1" hangingPunct="1">
        <a:defRPr>
          <a:latin typeface="+mn-lt"/>
          <a:ea typeface="+mn-ea"/>
          <a:cs typeface="+mn-cs"/>
        </a:defRPr>
      </a:lvl3pPr>
      <a:lvl4pPr marL="1372149" eaLnBrk="1" hangingPunct="1">
        <a:defRPr>
          <a:latin typeface="+mn-lt"/>
          <a:ea typeface="+mn-ea"/>
          <a:cs typeface="+mn-cs"/>
        </a:defRPr>
      </a:lvl4pPr>
      <a:lvl5pPr marL="1829532" eaLnBrk="1" hangingPunct="1">
        <a:defRPr>
          <a:latin typeface="+mn-lt"/>
          <a:ea typeface="+mn-ea"/>
          <a:cs typeface="+mn-cs"/>
        </a:defRPr>
      </a:lvl5pPr>
      <a:lvl6pPr marL="2286914" eaLnBrk="1" hangingPunct="1">
        <a:defRPr>
          <a:latin typeface="+mn-lt"/>
          <a:ea typeface="+mn-ea"/>
          <a:cs typeface="+mn-cs"/>
        </a:defRPr>
      </a:lvl6pPr>
      <a:lvl7pPr marL="2744297" eaLnBrk="1" hangingPunct="1">
        <a:defRPr>
          <a:latin typeface="+mn-lt"/>
          <a:ea typeface="+mn-ea"/>
          <a:cs typeface="+mn-cs"/>
        </a:defRPr>
      </a:lvl7pPr>
      <a:lvl8pPr marL="3201680" eaLnBrk="1" hangingPunct="1">
        <a:defRPr>
          <a:latin typeface="+mn-lt"/>
          <a:ea typeface="+mn-ea"/>
          <a:cs typeface="+mn-cs"/>
        </a:defRPr>
      </a:lvl8pPr>
      <a:lvl9pPr marL="3659063" eaLnBrk="1" hangingPunct="1">
        <a:defRPr>
          <a:latin typeface="+mn-lt"/>
          <a:ea typeface="+mn-ea"/>
          <a:cs typeface="+mn-cs"/>
        </a:defRPr>
      </a:lvl9pPr>
    </p:bodyStyle>
    <p:otherStyle>
      <a:lvl1pPr marL="0" eaLnBrk="1" hangingPunct="1">
        <a:defRPr>
          <a:latin typeface="+mn-lt"/>
          <a:ea typeface="+mn-ea"/>
          <a:cs typeface="+mn-cs"/>
        </a:defRPr>
      </a:lvl1pPr>
      <a:lvl2pPr marL="457383" eaLnBrk="1" hangingPunct="1">
        <a:defRPr>
          <a:latin typeface="+mn-lt"/>
          <a:ea typeface="+mn-ea"/>
          <a:cs typeface="+mn-cs"/>
        </a:defRPr>
      </a:lvl2pPr>
      <a:lvl3pPr marL="914766" eaLnBrk="1" hangingPunct="1">
        <a:defRPr>
          <a:latin typeface="+mn-lt"/>
          <a:ea typeface="+mn-ea"/>
          <a:cs typeface="+mn-cs"/>
        </a:defRPr>
      </a:lvl3pPr>
      <a:lvl4pPr marL="1372149" eaLnBrk="1" hangingPunct="1">
        <a:defRPr>
          <a:latin typeface="+mn-lt"/>
          <a:ea typeface="+mn-ea"/>
          <a:cs typeface="+mn-cs"/>
        </a:defRPr>
      </a:lvl4pPr>
      <a:lvl5pPr marL="1829532" eaLnBrk="1" hangingPunct="1">
        <a:defRPr>
          <a:latin typeface="+mn-lt"/>
          <a:ea typeface="+mn-ea"/>
          <a:cs typeface="+mn-cs"/>
        </a:defRPr>
      </a:lvl5pPr>
      <a:lvl6pPr marL="2286914" eaLnBrk="1" hangingPunct="1">
        <a:defRPr>
          <a:latin typeface="+mn-lt"/>
          <a:ea typeface="+mn-ea"/>
          <a:cs typeface="+mn-cs"/>
        </a:defRPr>
      </a:lvl6pPr>
      <a:lvl7pPr marL="2744297" eaLnBrk="1" hangingPunct="1">
        <a:defRPr>
          <a:latin typeface="+mn-lt"/>
          <a:ea typeface="+mn-ea"/>
          <a:cs typeface="+mn-cs"/>
        </a:defRPr>
      </a:lvl7pPr>
      <a:lvl8pPr marL="3201680" eaLnBrk="1" hangingPunct="1">
        <a:defRPr>
          <a:latin typeface="+mn-lt"/>
          <a:ea typeface="+mn-ea"/>
          <a:cs typeface="+mn-cs"/>
        </a:defRPr>
      </a:lvl8pPr>
      <a:lvl9pPr marL="3659063"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ul.vossen@vub.be" TargetMode="External"/><Relationship Id="rId2" Type="http://schemas.openxmlformats.org/officeDocument/2006/relationships/hyperlink" Target="http://ivisit.vub.be/Event/Home/Register/ba7074ea-36de-48b2-9c5c-a8a1b4abd5ec"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vub.be/en/about-vub/faculties-institutes-and-campuses/our-campuses/vub-main-campus-brussels/direction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jdelijke aanduiding voor tekst 15">
            <a:extLst>
              <a:ext uri="{FF2B5EF4-FFF2-40B4-BE49-F238E27FC236}">
                <a16:creationId xmlns:a16="http://schemas.microsoft.com/office/drawing/2014/main" id="{75494867-D17F-1A44-B8B6-83A41A8A3CE6}"/>
              </a:ext>
            </a:extLst>
          </p:cNvPr>
          <p:cNvSpPr>
            <a:spLocks noGrp="1"/>
          </p:cNvSpPr>
          <p:nvPr>
            <p:ph type="body" sz="quarter" idx="11"/>
          </p:nvPr>
        </p:nvSpPr>
        <p:spPr>
          <a:xfrm>
            <a:off x="1214920" y="1613127"/>
            <a:ext cx="4263456" cy="338554"/>
          </a:xfrm>
        </p:spPr>
        <p:txBody>
          <a:bodyPr/>
          <a:lstStyle/>
          <a:p>
            <a:r>
              <a:rPr lang="nl-NL" dirty="0" err="1"/>
              <a:t>You</a:t>
            </a:r>
            <a:r>
              <a:rPr lang="nl-NL" dirty="0"/>
              <a:t> are </a:t>
            </a:r>
            <a:r>
              <a:rPr lang="nl-NL" dirty="0" err="1"/>
              <a:t>kindly</a:t>
            </a:r>
            <a:r>
              <a:rPr lang="nl-NL" dirty="0"/>
              <a:t> </a:t>
            </a:r>
            <a:r>
              <a:rPr lang="nl-NL" dirty="0" err="1"/>
              <a:t>invited</a:t>
            </a:r>
            <a:r>
              <a:rPr lang="nl-NL" dirty="0"/>
              <a:t> </a:t>
            </a:r>
            <a:r>
              <a:rPr lang="nl-NL" dirty="0" err="1"/>
              <a:t>to</a:t>
            </a:r>
            <a:r>
              <a:rPr lang="nl-NL" dirty="0"/>
              <a:t> </a:t>
            </a:r>
            <a:r>
              <a:rPr lang="nl-NL" dirty="0" err="1"/>
              <a:t>the</a:t>
            </a:r>
            <a:r>
              <a:rPr lang="nl-NL" dirty="0"/>
              <a:t> public </a:t>
            </a:r>
            <a:r>
              <a:rPr lang="nl-NL" dirty="0" err="1"/>
              <a:t>defense</a:t>
            </a:r>
            <a:r>
              <a:rPr lang="nl-NL" dirty="0"/>
              <a:t> </a:t>
            </a:r>
            <a:r>
              <a:rPr lang="nl-NL" dirty="0" err="1"/>
              <a:t>to</a:t>
            </a:r>
            <a:r>
              <a:rPr lang="nl-NL" dirty="0"/>
              <a:t> </a:t>
            </a:r>
            <a:r>
              <a:rPr lang="nl-NL" dirty="0" err="1"/>
              <a:t>obtain</a:t>
            </a:r>
            <a:r>
              <a:rPr lang="nl-NL" dirty="0"/>
              <a:t> </a:t>
            </a:r>
            <a:r>
              <a:rPr lang="nl-NL" dirty="0" err="1"/>
              <a:t>the</a:t>
            </a:r>
            <a:r>
              <a:rPr lang="nl-NL" dirty="0"/>
              <a:t> </a:t>
            </a:r>
            <a:r>
              <a:rPr lang="nl-NL" dirty="0" err="1"/>
              <a:t>degree</a:t>
            </a:r>
            <a:r>
              <a:rPr lang="nl-NL" dirty="0"/>
              <a:t> of </a:t>
            </a:r>
          </a:p>
        </p:txBody>
      </p:sp>
      <p:sp>
        <p:nvSpPr>
          <p:cNvPr id="17" name="Tijdelijke aanduiding voor tekst 16">
            <a:extLst>
              <a:ext uri="{FF2B5EF4-FFF2-40B4-BE49-F238E27FC236}">
                <a16:creationId xmlns:a16="http://schemas.microsoft.com/office/drawing/2014/main" id="{40E89080-9034-1C47-AF6D-19F0D6FBDB44}"/>
              </a:ext>
            </a:extLst>
          </p:cNvPr>
          <p:cNvSpPr>
            <a:spLocks noGrp="1"/>
          </p:cNvSpPr>
          <p:nvPr>
            <p:ph type="body" sz="quarter" idx="12"/>
          </p:nvPr>
        </p:nvSpPr>
        <p:spPr>
          <a:xfrm>
            <a:off x="1214920" y="2098917"/>
            <a:ext cx="2456369" cy="215444"/>
          </a:xfrm>
        </p:spPr>
        <p:txBody>
          <a:bodyPr/>
          <a:lstStyle/>
          <a:p>
            <a:r>
              <a:rPr lang="nl-NL" dirty="0"/>
              <a:t>Doctor OF PSYCHOLOGY</a:t>
            </a:r>
          </a:p>
        </p:txBody>
      </p:sp>
      <p:sp>
        <p:nvSpPr>
          <p:cNvPr id="18" name="Tijdelijke aanduiding voor tekst 17">
            <a:extLst>
              <a:ext uri="{FF2B5EF4-FFF2-40B4-BE49-F238E27FC236}">
                <a16:creationId xmlns:a16="http://schemas.microsoft.com/office/drawing/2014/main" id="{54C90C4D-5A83-8642-AFBF-BCF33AAE7D89}"/>
              </a:ext>
            </a:extLst>
          </p:cNvPr>
          <p:cNvSpPr>
            <a:spLocks noGrp="1"/>
          </p:cNvSpPr>
          <p:nvPr>
            <p:ph type="body" sz="quarter" idx="13"/>
          </p:nvPr>
        </p:nvSpPr>
        <p:spPr/>
        <p:txBody>
          <a:bodyPr/>
          <a:lstStyle/>
          <a:p>
            <a:r>
              <a:rPr lang="nl-NL" dirty="0"/>
              <a:t>of Mr. Juul Vossen</a:t>
            </a:r>
          </a:p>
        </p:txBody>
      </p:sp>
      <p:sp>
        <p:nvSpPr>
          <p:cNvPr id="19" name="Tijdelijke aanduiding voor tekst 18">
            <a:extLst>
              <a:ext uri="{FF2B5EF4-FFF2-40B4-BE49-F238E27FC236}">
                <a16:creationId xmlns:a16="http://schemas.microsoft.com/office/drawing/2014/main" id="{55BF4F0F-92FC-3747-A39D-F8A05081F8D4}"/>
              </a:ext>
            </a:extLst>
          </p:cNvPr>
          <p:cNvSpPr>
            <a:spLocks noGrp="1"/>
          </p:cNvSpPr>
          <p:nvPr>
            <p:ph type="body" sz="quarter" idx="14"/>
          </p:nvPr>
        </p:nvSpPr>
        <p:spPr>
          <a:xfrm>
            <a:off x="1214920" y="2961896"/>
            <a:ext cx="5696626" cy="816005"/>
          </a:xfrm>
        </p:spPr>
        <p:txBody>
          <a:bodyPr/>
          <a:lstStyle/>
          <a:p>
            <a:r>
              <a:rPr lang="nl-NL" dirty="0" err="1"/>
              <a:t>Which</a:t>
            </a:r>
            <a:r>
              <a:rPr lang="nl-NL" dirty="0"/>
              <a:t> </a:t>
            </a:r>
            <a:r>
              <a:rPr lang="nl-NL" dirty="0" err="1"/>
              <a:t>will</a:t>
            </a:r>
            <a:r>
              <a:rPr lang="nl-NL" dirty="0"/>
              <a:t> take </a:t>
            </a:r>
            <a:r>
              <a:rPr lang="nl-NL" dirty="0" err="1"/>
              <a:t>place</a:t>
            </a:r>
            <a:r>
              <a:rPr lang="nl-NL" dirty="0"/>
              <a:t> on </a:t>
            </a:r>
            <a:r>
              <a:rPr lang="nl-NL" b="1" dirty="0" err="1"/>
              <a:t>March</a:t>
            </a:r>
            <a:r>
              <a:rPr lang="nl-NL" b="1" dirty="0"/>
              <a:t> 20, 2024, at 4:30 PM</a:t>
            </a:r>
          </a:p>
          <a:p>
            <a:r>
              <a:rPr lang="nl-NL" dirty="0"/>
              <a:t>at </a:t>
            </a:r>
            <a:r>
              <a:rPr lang="nl-NL" dirty="0" err="1"/>
              <a:t>the</a:t>
            </a:r>
            <a:r>
              <a:rPr lang="nl-NL" dirty="0"/>
              <a:t> </a:t>
            </a:r>
            <a:r>
              <a:rPr lang="nl-NL" b="1" dirty="0">
                <a:highlight>
                  <a:srgbClr val="FFFF00"/>
                </a:highlight>
              </a:rPr>
              <a:t>XXXX</a:t>
            </a:r>
          </a:p>
          <a:p>
            <a:r>
              <a:rPr lang="nl-NL" dirty="0"/>
              <a:t>VUB </a:t>
            </a:r>
            <a:r>
              <a:rPr lang="nl-NL" dirty="0" err="1"/>
              <a:t>Main</a:t>
            </a:r>
            <a:r>
              <a:rPr lang="nl-NL" dirty="0"/>
              <a:t> Campus - Pleinlaan 2 – 1050 Brussel</a:t>
            </a:r>
          </a:p>
          <a:p>
            <a:r>
              <a:rPr lang="en-US" dirty="0"/>
              <a:t>Or if you wish to attend online, click here to join the meeting </a:t>
            </a:r>
            <a:r>
              <a:rPr lang="en-US" dirty="0">
                <a:highlight>
                  <a:srgbClr val="FFFF00"/>
                </a:highlight>
              </a:rPr>
              <a:t>[add hyperlink]</a:t>
            </a:r>
            <a:r>
              <a:rPr lang="en-US" dirty="0"/>
              <a:t> </a:t>
            </a:r>
            <a:endParaRPr lang="nl-NL" dirty="0"/>
          </a:p>
          <a:p>
            <a:endParaRPr lang="nl-NL" dirty="0"/>
          </a:p>
          <a:p>
            <a:endParaRPr lang="nl-NL" dirty="0"/>
          </a:p>
        </p:txBody>
      </p:sp>
      <p:sp>
        <p:nvSpPr>
          <p:cNvPr id="20" name="Tijdelijke aanduiding voor tekst 19">
            <a:extLst>
              <a:ext uri="{FF2B5EF4-FFF2-40B4-BE49-F238E27FC236}">
                <a16:creationId xmlns:a16="http://schemas.microsoft.com/office/drawing/2014/main" id="{CDE811C1-FC99-AD43-A30D-56E746AB12F0}"/>
              </a:ext>
            </a:extLst>
          </p:cNvPr>
          <p:cNvSpPr>
            <a:spLocks noGrp="1"/>
          </p:cNvSpPr>
          <p:nvPr>
            <p:ph type="body" sz="quarter" idx="15"/>
          </p:nvPr>
        </p:nvSpPr>
        <p:spPr>
          <a:xfrm>
            <a:off x="1214439" y="3870126"/>
            <a:ext cx="5696626" cy="461665"/>
          </a:xfrm>
        </p:spPr>
        <p:txBody>
          <a:bodyPr/>
          <a:lstStyle/>
          <a:p>
            <a:r>
              <a:rPr lang="en-US" dirty="0"/>
              <a:t>Psychological contracts as complex dynamic networks: introducing the iPC-networks model</a:t>
            </a:r>
            <a:endParaRPr lang="nl-NL" dirty="0"/>
          </a:p>
        </p:txBody>
      </p:sp>
      <p:sp>
        <p:nvSpPr>
          <p:cNvPr id="21" name="Tijdelijke aanduiding voor tekst 20">
            <a:extLst>
              <a:ext uri="{FF2B5EF4-FFF2-40B4-BE49-F238E27FC236}">
                <a16:creationId xmlns:a16="http://schemas.microsoft.com/office/drawing/2014/main" id="{9CBE7EE5-B45D-6048-803C-9E89A50FBEC5}"/>
              </a:ext>
            </a:extLst>
          </p:cNvPr>
          <p:cNvSpPr>
            <a:spLocks noGrp="1"/>
          </p:cNvSpPr>
          <p:nvPr>
            <p:ph type="body" sz="quarter" idx="16"/>
          </p:nvPr>
        </p:nvSpPr>
        <p:spPr>
          <a:xfrm>
            <a:off x="1214439" y="5094268"/>
            <a:ext cx="521544" cy="215444"/>
          </a:xfrm>
        </p:spPr>
        <p:txBody>
          <a:bodyPr/>
          <a:lstStyle/>
          <a:p>
            <a:r>
              <a:rPr lang="nl-NL" dirty="0"/>
              <a:t>jury</a:t>
            </a:r>
          </a:p>
        </p:txBody>
      </p:sp>
      <p:sp>
        <p:nvSpPr>
          <p:cNvPr id="22" name="Tijdelijke aanduiding voor tekst 21">
            <a:extLst>
              <a:ext uri="{FF2B5EF4-FFF2-40B4-BE49-F238E27FC236}">
                <a16:creationId xmlns:a16="http://schemas.microsoft.com/office/drawing/2014/main" id="{ABE913C7-D057-5449-9A15-A12C21EAE154}"/>
              </a:ext>
            </a:extLst>
          </p:cNvPr>
          <p:cNvSpPr>
            <a:spLocks noGrp="1"/>
          </p:cNvSpPr>
          <p:nvPr>
            <p:ph type="body" sz="quarter" idx="17"/>
          </p:nvPr>
        </p:nvSpPr>
        <p:spPr>
          <a:xfrm>
            <a:off x="4362117" y="5094268"/>
            <a:ext cx="1403196" cy="215444"/>
          </a:xfrm>
        </p:spPr>
        <p:txBody>
          <a:bodyPr/>
          <a:lstStyle/>
          <a:p>
            <a:r>
              <a:rPr lang="nl-NL" dirty="0"/>
              <a:t>Promotor(s)</a:t>
            </a:r>
          </a:p>
        </p:txBody>
      </p:sp>
      <p:sp>
        <p:nvSpPr>
          <p:cNvPr id="23" name="Tijdelijke aanduiding voor tekst 22">
            <a:extLst>
              <a:ext uri="{FF2B5EF4-FFF2-40B4-BE49-F238E27FC236}">
                <a16:creationId xmlns:a16="http://schemas.microsoft.com/office/drawing/2014/main" id="{838866B1-4A9E-C244-921A-6D0767AD03C2}"/>
              </a:ext>
            </a:extLst>
          </p:cNvPr>
          <p:cNvSpPr>
            <a:spLocks noGrp="1"/>
          </p:cNvSpPr>
          <p:nvPr>
            <p:ph type="body" sz="quarter" idx="18"/>
          </p:nvPr>
        </p:nvSpPr>
        <p:spPr>
          <a:xfrm>
            <a:off x="1229595" y="5460627"/>
            <a:ext cx="2467875" cy="2215991"/>
          </a:xfrm>
        </p:spPr>
        <p:txBody>
          <a:bodyPr/>
          <a:lstStyle/>
          <a:p>
            <a:r>
              <a:rPr lang="nl-NL" dirty="0"/>
              <a:t>INTERN:</a:t>
            </a:r>
          </a:p>
          <a:p>
            <a:endParaRPr lang="nl-NL" dirty="0"/>
          </a:p>
          <a:p>
            <a:r>
              <a:rPr lang="nl-NL" dirty="0"/>
              <a:t>Prof. dr. Joeri Hofmans (Chair)</a:t>
            </a:r>
          </a:p>
          <a:p>
            <a:r>
              <a:rPr lang="nl-NL" dirty="0"/>
              <a:t>Vrije Universiteit Brussel</a:t>
            </a:r>
          </a:p>
          <a:p>
            <a:endParaRPr lang="nl-NL" dirty="0"/>
          </a:p>
          <a:p>
            <a:r>
              <a:rPr lang="nl-NL" dirty="0"/>
              <a:t>Prof. dr. Olivier </a:t>
            </a:r>
            <a:r>
              <a:rPr lang="nl-NL" dirty="0" err="1"/>
              <a:t>Mairesse</a:t>
            </a:r>
            <a:endParaRPr lang="nl-NL" dirty="0"/>
          </a:p>
          <a:p>
            <a:r>
              <a:rPr lang="nl-NL" dirty="0"/>
              <a:t>Vrije Universiteit Brussel</a:t>
            </a:r>
          </a:p>
          <a:p>
            <a:endParaRPr lang="nl-NL" dirty="0"/>
          </a:p>
          <a:p>
            <a:r>
              <a:rPr lang="nl-NL" dirty="0"/>
              <a:t>Prof. dr. </a:t>
            </a:r>
            <a:r>
              <a:rPr lang="nl-NL" dirty="0" err="1"/>
              <a:t>Jasmien</a:t>
            </a:r>
            <a:r>
              <a:rPr lang="nl-NL" dirty="0"/>
              <a:t> </a:t>
            </a:r>
            <a:r>
              <a:rPr lang="nl-NL" dirty="0" err="1"/>
              <a:t>Vergauwe</a:t>
            </a:r>
            <a:endParaRPr lang="nl-NL" dirty="0"/>
          </a:p>
          <a:p>
            <a:r>
              <a:rPr lang="nl-NL" dirty="0"/>
              <a:t>Vrije Universiteit Brussel</a:t>
            </a:r>
          </a:p>
          <a:p>
            <a:endParaRPr lang="nl-NL" dirty="0"/>
          </a:p>
          <a:p>
            <a:endParaRPr lang="nl-NL" dirty="0"/>
          </a:p>
          <a:p>
            <a:endParaRPr lang="nl-NL" dirty="0"/>
          </a:p>
          <a:p>
            <a:endParaRPr lang="nl-NL" dirty="0"/>
          </a:p>
          <a:p>
            <a:endParaRPr lang="nl-NL" dirty="0"/>
          </a:p>
          <a:p>
            <a:endParaRPr lang="nl-NL" dirty="0"/>
          </a:p>
        </p:txBody>
      </p:sp>
      <p:sp>
        <p:nvSpPr>
          <p:cNvPr id="24" name="Tijdelijke aanduiding voor tekst 23">
            <a:extLst>
              <a:ext uri="{FF2B5EF4-FFF2-40B4-BE49-F238E27FC236}">
                <a16:creationId xmlns:a16="http://schemas.microsoft.com/office/drawing/2014/main" id="{F7661268-F09E-9C4D-810A-71893E002BFA}"/>
              </a:ext>
            </a:extLst>
          </p:cNvPr>
          <p:cNvSpPr>
            <a:spLocks noGrp="1"/>
          </p:cNvSpPr>
          <p:nvPr>
            <p:ph type="body" sz="quarter" idx="19"/>
          </p:nvPr>
        </p:nvSpPr>
        <p:spPr>
          <a:xfrm>
            <a:off x="4385511" y="5460627"/>
            <a:ext cx="2540710" cy="553998"/>
          </a:xfrm>
        </p:spPr>
        <p:txBody>
          <a:bodyPr/>
          <a:lstStyle/>
          <a:p>
            <a:r>
              <a:rPr lang="nl-NL" dirty="0"/>
              <a:t>Prof. dr. Tim </a:t>
            </a:r>
            <a:r>
              <a:rPr lang="nl-NL" dirty="0" err="1"/>
              <a:t>Vantilborgh</a:t>
            </a:r>
            <a:endParaRPr lang="nl-NL" dirty="0"/>
          </a:p>
          <a:p>
            <a:r>
              <a:rPr lang="nl-NL" dirty="0"/>
              <a:t>Vrije Universiteit Brussel</a:t>
            </a:r>
          </a:p>
          <a:p>
            <a:endParaRPr lang="nl-NL" dirty="0"/>
          </a:p>
          <a:p>
            <a:endParaRPr lang="nl-NL" dirty="0"/>
          </a:p>
        </p:txBody>
      </p:sp>
      <p:sp>
        <p:nvSpPr>
          <p:cNvPr id="25" name="Tijdelijke aanduiding voor tekst 24">
            <a:extLst>
              <a:ext uri="{FF2B5EF4-FFF2-40B4-BE49-F238E27FC236}">
                <a16:creationId xmlns:a16="http://schemas.microsoft.com/office/drawing/2014/main" id="{CB86CCC7-3FE6-E446-95CF-C373813C6416}"/>
              </a:ext>
            </a:extLst>
          </p:cNvPr>
          <p:cNvSpPr>
            <a:spLocks noGrp="1"/>
          </p:cNvSpPr>
          <p:nvPr>
            <p:ph type="body" sz="quarter" idx="20"/>
          </p:nvPr>
        </p:nvSpPr>
        <p:spPr>
          <a:xfrm>
            <a:off x="1214439" y="7018521"/>
            <a:ext cx="5688388" cy="1107996"/>
          </a:xfrm>
        </p:spPr>
        <p:txBody>
          <a:bodyPr/>
          <a:lstStyle/>
          <a:p>
            <a:r>
              <a:rPr lang="nl-NL" dirty="0"/>
              <a:t>EXTERN:</a:t>
            </a:r>
          </a:p>
          <a:p>
            <a:endParaRPr lang="nl-NL" dirty="0"/>
          </a:p>
          <a:p>
            <a:r>
              <a:rPr lang="nl-NL" dirty="0"/>
              <a:t>Prof. dr. Denise Rousseau</a:t>
            </a:r>
          </a:p>
          <a:p>
            <a:r>
              <a:rPr lang="nl-NL" dirty="0" err="1"/>
              <a:t>Carnegie</a:t>
            </a:r>
            <a:r>
              <a:rPr lang="nl-NL" dirty="0"/>
              <a:t> Mellon University</a:t>
            </a:r>
          </a:p>
          <a:p>
            <a:endParaRPr lang="nl-NL" dirty="0"/>
          </a:p>
          <a:p>
            <a:r>
              <a:rPr lang="nl-NL" dirty="0"/>
              <a:t>Prof. dr. </a:t>
            </a:r>
            <a:r>
              <a:rPr lang="nl-NL" dirty="0" err="1"/>
              <a:t>Omar</a:t>
            </a:r>
            <a:r>
              <a:rPr lang="nl-NL" dirty="0"/>
              <a:t> </a:t>
            </a:r>
            <a:r>
              <a:rPr lang="nl-NL" dirty="0" err="1"/>
              <a:t>Sollinger</a:t>
            </a:r>
            <a:endParaRPr lang="nl-NL" dirty="0"/>
          </a:p>
          <a:p>
            <a:r>
              <a:rPr lang="nl-NL" dirty="0"/>
              <a:t>Vrije Universiteit Amsterdam</a:t>
            </a:r>
          </a:p>
          <a:p>
            <a:endParaRPr lang="nl-NL" dirty="0"/>
          </a:p>
        </p:txBody>
      </p:sp>
      <p:sp>
        <p:nvSpPr>
          <p:cNvPr id="27" name="Tijdelijke aanduiding voor tekst 26">
            <a:extLst>
              <a:ext uri="{FF2B5EF4-FFF2-40B4-BE49-F238E27FC236}">
                <a16:creationId xmlns:a16="http://schemas.microsoft.com/office/drawing/2014/main" id="{1682BC2A-A9C8-7041-8D8F-6B6ABC3A166A}"/>
              </a:ext>
            </a:extLst>
          </p:cNvPr>
          <p:cNvSpPr>
            <a:spLocks noGrp="1"/>
          </p:cNvSpPr>
          <p:nvPr>
            <p:ph type="body" sz="quarter" idx="22"/>
          </p:nvPr>
        </p:nvSpPr>
        <p:spPr>
          <a:xfrm>
            <a:off x="1115965" y="8121274"/>
            <a:ext cx="6142964" cy="1420565"/>
          </a:xfrm>
        </p:spPr>
        <p:txBody>
          <a:bodyPr/>
          <a:lstStyle/>
          <a:p>
            <a:r>
              <a:rPr lang="nl-NL" sz="900" dirty="0" err="1"/>
              <a:t>Coming</a:t>
            </a:r>
            <a:r>
              <a:rPr lang="nl-NL" sz="900" dirty="0"/>
              <a:t> </a:t>
            </a:r>
            <a:r>
              <a:rPr lang="nl-NL" sz="900" dirty="0" err="1"/>
              <a:t>by</a:t>
            </a:r>
            <a:r>
              <a:rPr lang="nl-NL" sz="900" dirty="0"/>
              <a:t> </a:t>
            </a:r>
            <a:r>
              <a:rPr lang="nl-NL" sz="900" dirty="0" err="1"/>
              <a:t>car</a:t>
            </a:r>
            <a:r>
              <a:rPr lang="nl-NL" sz="900" dirty="0"/>
              <a:t>? </a:t>
            </a:r>
            <a:r>
              <a:rPr lang="nl-NL" sz="900" dirty="0" err="1"/>
              <a:t>Please</a:t>
            </a:r>
            <a:r>
              <a:rPr lang="nl-NL" sz="900" dirty="0"/>
              <a:t> </a:t>
            </a:r>
            <a:r>
              <a:rPr lang="nl-NL" sz="900" dirty="0">
                <a:hlinkClick r:id="rId2"/>
              </a:rPr>
              <a:t>register </a:t>
            </a:r>
            <a:r>
              <a:rPr lang="nl-NL" sz="900" dirty="0" err="1">
                <a:hlinkClick r:id="rId2"/>
              </a:rPr>
              <a:t>your</a:t>
            </a:r>
            <a:r>
              <a:rPr lang="nl-NL" sz="900" dirty="0">
                <a:hlinkClick r:id="rId2"/>
              </a:rPr>
              <a:t> </a:t>
            </a:r>
            <a:r>
              <a:rPr lang="nl-NL" sz="900" dirty="0" err="1">
                <a:hlinkClick r:id="rId2"/>
              </a:rPr>
              <a:t>licence</a:t>
            </a:r>
            <a:r>
              <a:rPr lang="nl-NL" sz="900" dirty="0">
                <a:hlinkClick r:id="rId2"/>
              </a:rPr>
              <a:t> </a:t>
            </a:r>
            <a:r>
              <a:rPr lang="nl-NL" sz="900" dirty="0" err="1">
                <a:hlinkClick r:id="rId2"/>
              </a:rPr>
              <a:t>plate</a:t>
            </a:r>
            <a:r>
              <a:rPr lang="nl-NL" sz="900" dirty="0">
                <a:hlinkClick r:id="rId2"/>
              </a:rPr>
              <a:t> </a:t>
            </a:r>
            <a:r>
              <a:rPr lang="nl-NL" sz="900" dirty="0"/>
              <a:t>in advance </a:t>
            </a:r>
            <a:r>
              <a:rPr lang="nl-NL" sz="900" dirty="0" err="1"/>
              <a:t>to</a:t>
            </a:r>
            <a:r>
              <a:rPr lang="nl-NL" sz="900" dirty="0"/>
              <a:t> have access </a:t>
            </a:r>
            <a:r>
              <a:rPr lang="nl-NL" sz="900" dirty="0" err="1"/>
              <a:t>to</a:t>
            </a:r>
            <a:r>
              <a:rPr lang="nl-NL" sz="900" dirty="0"/>
              <a:t> </a:t>
            </a:r>
            <a:r>
              <a:rPr lang="nl-NL" sz="900" dirty="0" err="1"/>
              <a:t>the</a:t>
            </a:r>
            <a:r>
              <a:rPr lang="nl-NL" sz="900" dirty="0"/>
              <a:t> campus.</a:t>
            </a:r>
          </a:p>
          <a:p>
            <a:endParaRPr lang="nl-NL" sz="900" dirty="0"/>
          </a:p>
          <a:p>
            <a:r>
              <a:rPr lang="nl-NL" sz="900" dirty="0" err="1"/>
              <a:t>You</a:t>
            </a:r>
            <a:r>
              <a:rPr lang="nl-NL" sz="900" dirty="0"/>
              <a:t> are </a:t>
            </a:r>
            <a:r>
              <a:rPr lang="nl-NL" sz="900" dirty="0" err="1"/>
              <a:t>also</a:t>
            </a:r>
            <a:r>
              <a:rPr lang="nl-NL" sz="900" dirty="0"/>
              <a:t> </a:t>
            </a:r>
            <a:r>
              <a:rPr lang="nl-NL" sz="900" dirty="0" err="1"/>
              <a:t>invited</a:t>
            </a:r>
            <a:r>
              <a:rPr lang="nl-NL" sz="900" dirty="0"/>
              <a:t> </a:t>
            </a:r>
            <a:r>
              <a:rPr lang="nl-NL" sz="900" dirty="0" err="1"/>
              <a:t>to</a:t>
            </a:r>
            <a:r>
              <a:rPr lang="nl-NL" sz="900" dirty="0"/>
              <a:t> </a:t>
            </a:r>
            <a:r>
              <a:rPr lang="nl-NL" sz="900" dirty="0" err="1"/>
              <a:t>the</a:t>
            </a:r>
            <a:r>
              <a:rPr lang="nl-NL" sz="900" dirty="0"/>
              <a:t> </a:t>
            </a:r>
            <a:r>
              <a:rPr lang="nl-NL" sz="900" dirty="0" err="1"/>
              <a:t>reception</a:t>
            </a:r>
            <a:r>
              <a:rPr lang="nl-NL" sz="900" dirty="0"/>
              <a:t> </a:t>
            </a:r>
            <a:r>
              <a:rPr lang="nl-NL" sz="900" dirty="0" err="1"/>
              <a:t>afterwards</a:t>
            </a:r>
            <a:r>
              <a:rPr lang="nl-NL" sz="900" dirty="0"/>
              <a:t>.</a:t>
            </a:r>
          </a:p>
          <a:p>
            <a:pPr algn="l"/>
            <a:r>
              <a:rPr lang="nl-NL" sz="900" dirty="0" err="1"/>
              <a:t>If</a:t>
            </a:r>
            <a:r>
              <a:rPr lang="nl-NL" sz="900" dirty="0"/>
              <a:t> </a:t>
            </a:r>
            <a:r>
              <a:rPr lang="nl-NL" sz="900" dirty="0" err="1"/>
              <a:t>you</a:t>
            </a:r>
            <a:r>
              <a:rPr lang="nl-NL" sz="900" dirty="0"/>
              <a:t> </a:t>
            </a:r>
            <a:r>
              <a:rPr lang="nl-NL" sz="900" dirty="0" err="1"/>
              <a:t>haven’t</a:t>
            </a:r>
            <a:r>
              <a:rPr lang="nl-NL" sz="900" dirty="0"/>
              <a:t> </a:t>
            </a:r>
            <a:r>
              <a:rPr lang="nl-NL" sz="900" dirty="0" err="1"/>
              <a:t>done</a:t>
            </a:r>
            <a:r>
              <a:rPr lang="nl-NL" sz="900" dirty="0"/>
              <a:t> </a:t>
            </a:r>
            <a:r>
              <a:rPr lang="nl-NL" sz="900" dirty="0" err="1"/>
              <a:t>so</a:t>
            </a:r>
            <a:r>
              <a:rPr lang="nl-NL" sz="900" dirty="0"/>
              <a:t> </a:t>
            </a:r>
            <a:r>
              <a:rPr lang="nl-NL" sz="900" dirty="0" err="1"/>
              <a:t>yet</a:t>
            </a:r>
            <a:r>
              <a:rPr lang="nl-NL" sz="900" dirty="0"/>
              <a:t>, </a:t>
            </a:r>
            <a:r>
              <a:rPr lang="nl-NL" sz="900" dirty="0" err="1"/>
              <a:t>please</a:t>
            </a:r>
            <a:r>
              <a:rPr lang="nl-NL" sz="900" dirty="0"/>
              <a:t> </a:t>
            </a:r>
            <a:r>
              <a:rPr lang="nl-NL" sz="900" dirty="0" err="1"/>
              <a:t>confirm</a:t>
            </a:r>
            <a:r>
              <a:rPr lang="nl-NL" sz="900" dirty="0"/>
              <a:t> </a:t>
            </a:r>
            <a:r>
              <a:rPr lang="nl-NL" sz="900" dirty="0" err="1"/>
              <a:t>your</a:t>
            </a:r>
            <a:r>
              <a:rPr lang="nl-NL" sz="900" dirty="0"/>
              <a:t> </a:t>
            </a:r>
            <a:r>
              <a:rPr lang="nl-NL" sz="900" dirty="0" err="1"/>
              <a:t>attendance</a:t>
            </a:r>
            <a:r>
              <a:rPr lang="nl-NL" sz="900" dirty="0"/>
              <a:t> </a:t>
            </a:r>
            <a:r>
              <a:rPr lang="nl-NL" sz="900" dirty="0" err="1"/>
              <a:t>before</a:t>
            </a:r>
            <a:r>
              <a:rPr lang="nl-NL" sz="900" dirty="0"/>
              <a:t> </a:t>
            </a:r>
            <a:r>
              <a:rPr lang="nl-NL" sz="900" dirty="0" err="1"/>
              <a:t>March</a:t>
            </a:r>
            <a:r>
              <a:rPr lang="nl-NL" sz="900" dirty="0"/>
              <a:t> 15 via </a:t>
            </a:r>
            <a:r>
              <a:rPr lang="nl-NL" sz="900" dirty="0">
                <a:hlinkClick r:id="rId3"/>
              </a:rPr>
              <a:t>juul.vossen@vub.be</a:t>
            </a:r>
            <a:r>
              <a:rPr lang="nl-NL" sz="900" dirty="0"/>
              <a:t>. </a:t>
            </a:r>
          </a:p>
          <a:p>
            <a:endParaRPr lang="nl-NL" sz="900" dirty="0"/>
          </a:p>
          <a:p>
            <a:r>
              <a:rPr lang="nl-NL" sz="900" dirty="0"/>
              <a:t>How </a:t>
            </a:r>
            <a:r>
              <a:rPr lang="nl-NL" sz="900" dirty="0" err="1"/>
              <a:t>to</a:t>
            </a:r>
            <a:r>
              <a:rPr lang="nl-NL" sz="900" dirty="0"/>
              <a:t> </a:t>
            </a:r>
            <a:r>
              <a:rPr lang="nl-NL" sz="900" dirty="0" err="1"/>
              <a:t>reach</a:t>
            </a:r>
            <a:r>
              <a:rPr lang="nl-NL" sz="900" dirty="0"/>
              <a:t> </a:t>
            </a:r>
            <a:r>
              <a:rPr lang="nl-NL" sz="900" dirty="0" err="1"/>
              <a:t>the</a:t>
            </a:r>
            <a:r>
              <a:rPr lang="nl-NL" sz="900" dirty="0"/>
              <a:t> VUB? Click </a:t>
            </a:r>
            <a:r>
              <a:rPr lang="nl-NL" sz="900" dirty="0" err="1"/>
              <a:t>for</a:t>
            </a:r>
            <a:r>
              <a:rPr lang="nl-NL" sz="900" dirty="0"/>
              <a:t> </a:t>
            </a:r>
            <a:r>
              <a:rPr lang="nl-NL" sz="900" dirty="0" err="1">
                <a:hlinkClick r:id="rId4"/>
              </a:rPr>
              <a:t>directions</a:t>
            </a:r>
            <a:r>
              <a:rPr lang="nl-NL" sz="900" dirty="0"/>
              <a:t>.</a:t>
            </a:r>
            <a:endParaRPr lang="nl-NL" sz="800" dirty="0"/>
          </a:p>
          <a:p>
            <a:endParaRPr lang="nl-NL" dirty="0"/>
          </a:p>
        </p:txBody>
      </p:sp>
      <p:pic>
        <p:nvPicPr>
          <p:cNvPr id="26" name="Picture 25" descr="C:\Users\cardecoc.CUMULUS\AppData\Local\Microsoft\Windows\INetCacheContent.Word\Faculteiten_rgb_ENG_-_P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9089" y="429546"/>
            <a:ext cx="3000375" cy="723900"/>
          </a:xfrm>
          <a:prstGeom prst="rect">
            <a:avLst/>
          </a:prstGeom>
          <a:noFill/>
          <a:ln>
            <a:noFill/>
          </a:ln>
        </p:spPr>
      </p:pic>
    </p:spTree>
    <p:extLst>
      <p:ext uri="{BB962C8B-B14F-4D97-AF65-F5344CB8AC3E}">
        <p14:creationId xmlns:p14="http://schemas.microsoft.com/office/powerpoint/2010/main" val="264087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6"/>
          </p:nvPr>
        </p:nvSpPr>
        <p:spPr>
          <a:xfrm>
            <a:off x="2944927" y="1373126"/>
            <a:ext cx="988018" cy="215444"/>
          </a:xfrm>
        </p:spPr>
        <p:txBody>
          <a:bodyPr/>
          <a:lstStyle/>
          <a:p>
            <a:r>
              <a:rPr lang="nl-BE" dirty="0"/>
              <a:t>SUMMARY</a:t>
            </a:r>
          </a:p>
        </p:txBody>
      </p:sp>
      <p:sp>
        <p:nvSpPr>
          <p:cNvPr id="9" name="Text Placeholder 8"/>
          <p:cNvSpPr>
            <a:spLocks noGrp="1"/>
          </p:cNvSpPr>
          <p:nvPr>
            <p:ph type="body" sz="quarter" idx="17"/>
          </p:nvPr>
        </p:nvSpPr>
        <p:spPr>
          <a:xfrm>
            <a:off x="2666633" y="7002462"/>
            <a:ext cx="1901730" cy="215444"/>
          </a:xfrm>
        </p:spPr>
        <p:txBody>
          <a:bodyPr/>
          <a:lstStyle/>
          <a:p>
            <a:r>
              <a:rPr lang="nl-BE" dirty="0"/>
              <a:t>Curriculum vitae</a:t>
            </a:r>
          </a:p>
        </p:txBody>
      </p:sp>
      <p:sp>
        <p:nvSpPr>
          <p:cNvPr id="19" name="TextBox 18"/>
          <p:cNvSpPr txBox="1"/>
          <p:nvPr/>
        </p:nvSpPr>
        <p:spPr>
          <a:xfrm>
            <a:off x="824473" y="1871776"/>
            <a:ext cx="6216944" cy="5062924"/>
          </a:xfrm>
          <a:prstGeom prst="rect">
            <a:avLst/>
          </a:prstGeom>
          <a:noFill/>
          <a:ln>
            <a:solidFill>
              <a:schemeClr val="tx1"/>
            </a:solidFill>
            <a:prstDash val="sysDash"/>
          </a:ln>
        </p:spPr>
        <p:txBody>
          <a:bodyPr wrap="square" rtlCol="0">
            <a:spAutoFit/>
          </a:bodyPr>
          <a:lstStyle/>
          <a:p>
            <a:r>
              <a:rPr lang="en-US" sz="1700" dirty="0">
                <a:effectLst/>
                <a:ea typeface="Times New Roman" panose="02020603050405020304" pitchFamily="18" charset="0"/>
                <a:cs typeface="Calibri" panose="020F0502020204030204" pitchFamily="34" charset="0"/>
              </a:rPr>
              <a:t>Decades of research have shown that psychological contracts (PCs)—defined as an employee’s perception of the mutual obligations between her-or himself and their employer—play an important role in helping us understand employee behavior in the workplace. </a:t>
            </a:r>
            <a:r>
              <a:rPr lang="en-US" sz="1700" dirty="0">
                <a:ea typeface="Times New Roman" panose="02020603050405020304" pitchFamily="18" charset="0"/>
                <a:cs typeface="Calibri" panose="020F0502020204030204" pitchFamily="34" charset="0"/>
              </a:rPr>
              <a:t>These PCs thus describe exchange relationships, meaning that they describe the ongoing exchange of employee contributions for employer inducements. However</a:t>
            </a:r>
            <a:r>
              <a:rPr lang="en-US" sz="1700" dirty="0">
                <a:effectLst/>
                <a:ea typeface="Times New Roman" panose="02020603050405020304" pitchFamily="18" charset="0"/>
                <a:cs typeface="Calibri" panose="020F0502020204030204" pitchFamily="34" charset="0"/>
              </a:rPr>
              <a:t>, this element of exchange is mostly overlooked in the literature. To improve substantive-methodological fit, we propose to study the PC as a network of exchanges; the individual Psychological Contract (iPC) Network. Moreover, this approach shifts attention to the idiographic level, as we explore an individual’s unique perception of the PC, rather than focusing on group-level differences in PC perceptions. In this thesis we show that common ideas with respect to the content of the PC and processes within the PC are captured by the structure of the </a:t>
            </a:r>
            <a:r>
              <a:rPr lang="en-US" sz="1700" dirty="0" err="1">
                <a:effectLst/>
                <a:ea typeface="Times New Roman" panose="02020603050405020304" pitchFamily="18" charset="0"/>
                <a:cs typeface="Calibri" panose="020F0502020204030204" pitchFamily="34" charset="0"/>
              </a:rPr>
              <a:t>iPC</a:t>
            </a:r>
            <a:r>
              <a:rPr lang="en-US" sz="1700" dirty="0">
                <a:effectLst/>
                <a:ea typeface="Times New Roman" panose="02020603050405020304" pitchFamily="18" charset="0"/>
                <a:cs typeface="Calibri" panose="020F0502020204030204" pitchFamily="34" charset="0"/>
              </a:rPr>
              <a:t> network. We also demonstrate that incorporating the structure of the network allows us to better understand and predict reactions to PC breaches. We conclude that a network perspective opens new possibilities to study dynamics within the PC.</a:t>
            </a:r>
            <a:endParaRPr lang="en-BE" sz="1700" dirty="0">
              <a:effectLst/>
              <a:ea typeface="Times New Roman" panose="02020603050405020304" pitchFamily="18" charset="0"/>
              <a:cs typeface="Times New Roman" panose="02020603050405020304" pitchFamily="18" charset="0"/>
            </a:endParaRPr>
          </a:p>
        </p:txBody>
      </p:sp>
      <p:pic>
        <p:nvPicPr>
          <p:cNvPr id="10" name="Picture 9" descr="C:\Users\cardecoc.CUMULUS\AppData\Local\Microsoft\Windows\INetCacheContent.Word\Faculteiten_rgb_ENG_-_P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239" y="414979"/>
            <a:ext cx="3000375" cy="723900"/>
          </a:xfrm>
          <a:prstGeom prst="rect">
            <a:avLst/>
          </a:prstGeom>
          <a:noFill/>
          <a:ln>
            <a:noFill/>
          </a:ln>
        </p:spPr>
      </p:pic>
      <p:sp>
        <p:nvSpPr>
          <p:cNvPr id="3" name="TextBox 2">
            <a:extLst>
              <a:ext uri="{FF2B5EF4-FFF2-40B4-BE49-F238E27FC236}">
                <a16:creationId xmlns:a16="http://schemas.microsoft.com/office/drawing/2014/main" id="{F87FB9F3-A629-F00E-562C-E9E6311D9AB2}"/>
              </a:ext>
            </a:extLst>
          </p:cNvPr>
          <p:cNvSpPr txBox="1"/>
          <p:nvPr/>
        </p:nvSpPr>
        <p:spPr>
          <a:xfrm>
            <a:off x="824473" y="7279614"/>
            <a:ext cx="6216944" cy="2446824"/>
          </a:xfrm>
          <a:prstGeom prst="rect">
            <a:avLst/>
          </a:prstGeom>
          <a:noFill/>
          <a:ln>
            <a:solidFill>
              <a:schemeClr val="tx1"/>
            </a:solidFill>
            <a:prstDash val="sysDot"/>
          </a:ln>
        </p:spPr>
        <p:txBody>
          <a:bodyPr wrap="square">
            <a:spAutoFit/>
          </a:bodyPr>
          <a:lstStyle/>
          <a:p>
            <a:r>
              <a:rPr lang="en-US" sz="1700" dirty="0"/>
              <a:t>Juul Vossen was born in </a:t>
            </a:r>
            <a:r>
              <a:rPr lang="en-US" sz="1700" dirty="0" err="1"/>
              <a:t>Geleen</a:t>
            </a:r>
            <a:r>
              <a:rPr lang="en-US" sz="1700" dirty="0"/>
              <a:t>, the Netherlands, September 6, 1990. He completed the Master of Work and Organizational Psychology at the Vrije Universiteit Brussel in 2017. Juul started his PhD journey under the supervision of Prof. dr. Tim </a:t>
            </a:r>
            <a:r>
              <a:rPr lang="en-US" sz="1700" dirty="0" err="1"/>
              <a:t>Vantilborgh</a:t>
            </a:r>
            <a:r>
              <a:rPr lang="en-US" sz="1700" dirty="0"/>
              <a:t> in June 2019 at the Vrije Universiteit Brussel. During his PhD, he focused on applying a network perspective to the study of psychological contracts, and gradually expanded towards implementing techniques from the domain of Artificial Intelligence into the field of Work and Organizational Psychology.</a:t>
            </a:r>
            <a:endParaRPr lang="en-BE" sz="1700" dirty="0"/>
          </a:p>
        </p:txBody>
      </p:sp>
    </p:spTree>
    <p:extLst>
      <p:ext uri="{BB962C8B-B14F-4D97-AF65-F5344CB8AC3E}">
        <p14:creationId xmlns:p14="http://schemas.microsoft.com/office/powerpoint/2010/main" val="2069064691"/>
      </p:ext>
    </p:extLst>
  </p:cSld>
  <p:clrMapOvr>
    <a:masterClrMapping/>
  </p:clrMapOvr>
</p:sld>
</file>

<file path=ppt/theme/theme1.xml><?xml version="1.0" encoding="utf-8"?>
<a:theme xmlns:a="http://schemas.openxmlformats.org/drawingml/2006/main" name="A4- Uitnodiging verdediging">
  <a:themeElements>
    <a:clrScheme name="VUB 2017">
      <a:dk1>
        <a:srgbClr val="000000"/>
      </a:dk1>
      <a:lt1>
        <a:srgbClr val="FFFFFF"/>
      </a:lt1>
      <a:dk2>
        <a:srgbClr val="44546A"/>
      </a:dk2>
      <a:lt2>
        <a:srgbClr val="E7E6E6"/>
      </a:lt2>
      <a:accent1>
        <a:srgbClr val="00339F"/>
      </a:accent1>
      <a:accent2>
        <a:srgbClr val="FF6600"/>
      </a:accent2>
      <a:accent3>
        <a:srgbClr val="E7E6E5"/>
      </a:accent3>
      <a:accent4>
        <a:srgbClr val="4B4B4B"/>
      </a:accent4>
      <a:accent5>
        <a:srgbClr val="577EC1"/>
      </a:accent5>
      <a:accent6>
        <a:srgbClr val="FFAA8B"/>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Lst>
    <a:ext uri="{05A4C25C-085E-4340-85A3-A5531E510DB2}">
      <thm15:themeFamily xmlns:thm15="http://schemas.microsoft.com/office/thememl/2012/main" name="A4_doctoraat_digitaal" id="{6CCB31E2-9470-A34A-B3C8-9DBFB47EBCE5}" vid="{4CBF2335-CB99-7B42-9C6C-EE0C6B2D0F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um xmlns="bebd1583-39f4-4df7-8c1f-45d9a62d490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4FC8A1ED14214E8CB7BC51CF16E08D" ma:contentTypeVersion="" ma:contentTypeDescription="Een nieuw document maken." ma:contentTypeScope="" ma:versionID="4164435c007e395b287afb7bbdb1a964">
  <xsd:schema xmlns:xsd="http://www.w3.org/2001/XMLSchema" xmlns:xs="http://www.w3.org/2001/XMLSchema" xmlns:p="http://schemas.microsoft.com/office/2006/metadata/properties" xmlns:ns2="BEBD1583-39F4-4DF7-8C1F-45D9A62D4904" xmlns:ns3="bebd1583-39f4-4df7-8c1f-45d9a62d4904" xmlns:ns4="f57044ff-4af4-45b8-bd45-4a2456d64c36" targetNamespace="http://schemas.microsoft.com/office/2006/metadata/properties" ma:root="true" ma:fieldsID="511aa6c7b6928b58179e59afb750720a" ns2:_="" ns3:_="" ns4:_="">
    <xsd:import namespace="BEBD1583-39F4-4DF7-8C1F-45D9A62D4904"/>
    <xsd:import namespace="bebd1583-39f4-4df7-8c1f-45d9a62d4904"/>
    <xsd:import namespace="f57044ff-4af4-45b8-bd45-4a2456d64c36"/>
    <xsd:element name="properties">
      <xsd:complexType>
        <xsd:sequence>
          <xsd:element name="documentManagement">
            <xsd:complexType>
              <xsd:all>
                <xsd:element ref="ns2:MediaServiceMetadata" minOccurs="0"/>
                <xsd:element ref="ns2:MediaServiceFastMetadata" minOccurs="0"/>
                <xsd:element ref="ns3:MediaServiceDateTaken" minOccurs="0"/>
                <xsd:element ref="ns3:Datum" minOccurs="0"/>
                <xsd:element ref="ns4:SharedWithUsers" minOccurs="0"/>
                <xsd:element ref="ns4:SharedWithDetail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BD1583-39F4-4DF7-8C1F-45D9A62D490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bd1583-39f4-4df7-8c1f-45d9a62d4904" elementFormDefault="qualified">
    <xsd:import namespace="http://schemas.microsoft.com/office/2006/documentManagement/types"/>
    <xsd:import namespace="http://schemas.microsoft.com/office/infopath/2007/PartnerControls"/>
    <xsd:element name="MediaServiceDateTaken" ma:index="10" nillable="true" ma:displayName="MediaServiceDateTaken" ma:hidden="true" ma:internalName="MediaServiceDateTaken" ma:readOnly="true">
      <xsd:simpleType>
        <xsd:restriction base="dms:Text"/>
      </xsd:simpleType>
    </xsd:element>
    <xsd:element name="Datum" ma:index="11" nillable="true" ma:displayName="Datum" ma:format="DateOnly" ma:internalName="Datum">
      <xsd:simpleType>
        <xsd:restriction base="dms:DateTime"/>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57044ff-4af4-45b8-bd45-4a2456d64c36"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73EA9B-4E5B-41A6-9784-4548064BD318}">
  <ds:schemaRefs>
    <ds:schemaRef ds:uri="http://schemas.microsoft.com/sharepoint/v3/contenttype/forms"/>
  </ds:schemaRefs>
</ds:datastoreItem>
</file>

<file path=customXml/itemProps2.xml><?xml version="1.0" encoding="utf-8"?>
<ds:datastoreItem xmlns:ds="http://schemas.openxmlformats.org/officeDocument/2006/customXml" ds:itemID="{781DA3D7-AFF2-47D2-8203-0D735DC2175E}">
  <ds:schemaRefs>
    <ds:schemaRef ds:uri="bebd1583-39f4-4df7-8c1f-45d9a62d4904"/>
    <ds:schemaRef ds:uri="BEBD1583-39F4-4DF7-8C1F-45D9A62D4904"/>
    <ds:schemaRef ds:uri="http://purl.org/dc/terms/"/>
    <ds:schemaRef ds:uri="http://schemas.microsoft.com/office/2006/documentManagement/types"/>
    <ds:schemaRef ds:uri="http://schemas.microsoft.com/office/infopath/2007/PartnerControls"/>
    <ds:schemaRef ds:uri="f57044ff-4af4-45b8-bd45-4a2456d64c36"/>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8765655-2461-4C5A-917F-BDAFBF1141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BD1583-39F4-4DF7-8C1F-45D9A62D4904"/>
    <ds:schemaRef ds:uri="bebd1583-39f4-4df7-8c1f-45d9a62d4904"/>
    <ds:schemaRef ds:uri="f57044ff-4af4-45b8-bd45-4a2456d64c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A4_Doctoraat_Digitaal</Template>
  <TotalTime>0</TotalTime>
  <Words>501</Words>
  <Application>Microsoft Office PowerPoint</Application>
  <PresentationFormat>Aangepast</PresentationFormat>
  <Paragraphs>43</Paragraphs>
  <Slides>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Calibri</vt:lpstr>
      <vt:lpstr>Times New Roman</vt:lpstr>
      <vt:lpstr>Verdana</vt:lpstr>
      <vt:lpstr>A4- Uitnodiging verdediging</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DE COCK - Faculteit PE</dc:creator>
  <cp:lastModifiedBy>Caroline DE COCK - Faculteit PE</cp:lastModifiedBy>
  <cp:revision>20</cp:revision>
  <dcterms:created xsi:type="dcterms:W3CDTF">2019-06-20T09:29:11Z</dcterms:created>
  <dcterms:modified xsi:type="dcterms:W3CDTF">2024-03-08T13:07:44Z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2017-11-16T00:00:00Z</vt:filetime>
  </property>
  <property fmtid="{D5CDD505-2E9C-101B-9397-08002B2CF9AE}" pid="3" name="Creator">
    <vt:lpwstr>Adobe InDesign CC 2017 (Macintosh)</vt:lpwstr>
  </property>
  <property fmtid="{D5CDD505-2E9C-101B-9397-08002B2CF9AE}" pid="4" name="LastSaved">
    <vt:filetime>2017-12-13T00:00:00Z</vt:filetime>
  </property>
  <property fmtid="{D5CDD505-2E9C-101B-9397-08002B2CF9AE}" pid="5" name="ContentTypeId">
    <vt:lpwstr>0x0101006A4FC8A1ED14214E8CB7BC51CF16E08D</vt:lpwstr>
  </property>
</Properties>
</file>