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51B"/>
    <a:srgbClr val="A0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Smekens" userId="a70d1c00-e1a0-436a-ad24-dfa615d59820" providerId="ADAL" clId="{3E83FA01-FC91-4C6C-BA3F-5F3FFE1098BE}"/>
    <pc:docChg chg="delSld">
      <pc:chgData name="Sofie Smekens" userId="a70d1c00-e1a0-436a-ad24-dfa615d59820" providerId="ADAL" clId="{3E83FA01-FC91-4C6C-BA3F-5F3FFE1098BE}" dt="2024-02-19T14:07:38.948" v="0" actId="47"/>
      <pc:docMkLst>
        <pc:docMk/>
      </pc:docMkLst>
      <pc:sldChg chg="del">
        <pc:chgData name="Sofie Smekens" userId="a70d1c00-e1a0-436a-ad24-dfa615d59820" providerId="ADAL" clId="{3E83FA01-FC91-4C6C-BA3F-5F3FFE1098BE}" dt="2024-02-19T14:07:38.948" v="0" actId="47"/>
        <pc:sldMkLst>
          <pc:docMk/>
          <pc:sldMk cId="362435380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9698-26A6-4C1F-B5B9-7CD087FF0A8F}" type="datetimeFigureOut">
              <a:rPr lang="fr-BE" smtClean="0"/>
              <a:t>19-02-24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94BC-07E2-4FD3-8C5B-C6B8CCFDF1F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37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165DCE-CD98-480A-B398-4A656B6EBE8A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8B4AB-BBB0-4116-9763-510E154B6A5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tudents@healthinsurance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Health insurance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86" y="3240460"/>
            <a:ext cx="4468735" cy="24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B24B89-F290-4E37-B8E0-B0AFCAB8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Health Care </a:t>
            </a:r>
            <a:r>
              <a:rPr lang="fr-BE" dirty="0">
                <a:solidFill>
                  <a:schemeClr val="accent1"/>
                </a:solidFill>
              </a:rPr>
              <a:t>in Belgium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Belgium offers a </a:t>
            </a:r>
            <a:r>
              <a:rPr lang="en-US" sz="2000" b="1" dirty="0">
                <a:solidFill>
                  <a:schemeClr val="tx2"/>
                </a:solidFill>
              </a:rPr>
              <a:t>public</a:t>
            </a:r>
            <a:r>
              <a:rPr lang="en-US" sz="2000" dirty="0">
                <a:solidFill>
                  <a:schemeClr val="tx2"/>
                </a:solidFill>
              </a:rPr>
              <a:t> health care system of high-quality.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Free choice </a:t>
            </a:r>
            <a:r>
              <a:rPr lang="en-US" sz="2000" dirty="0">
                <a:solidFill>
                  <a:schemeClr val="tx2"/>
                </a:solidFill>
              </a:rPr>
              <a:t>of doctor, hospital, pharmacy, etc.</a:t>
            </a:r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</a:rPr>
              <a:t>Partial reimbursement </a:t>
            </a:r>
            <a:r>
              <a:rPr lang="en-US" sz="2000" dirty="0">
                <a:solidFill>
                  <a:schemeClr val="tx2"/>
                </a:solidFill>
              </a:rPr>
              <a:t>of health care expenses 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Doctor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Medecines</a:t>
            </a:r>
          </a:p>
          <a:p>
            <a:pPr lvl="2">
              <a:buClr>
                <a:schemeClr val="accent2"/>
              </a:buClr>
              <a:buFont typeface="Calibri" panose="020F0502020204030204" pitchFamily="34" charset="0"/>
              <a:buChar char="–"/>
            </a:pPr>
            <a:r>
              <a:rPr lang="en-US" sz="1800" i="1" dirty="0">
                <a:solidFill>
                  <a:schemeClr val="tx2"/>
                </a:solidFill>
              </a:rPr>
              <a:t>Hospital</a:t>
            </a:r>
          </a:p>
          <a:p>
            <a:pPr marL="274320" lvl="1" indent="0">
              <a:spcBef>
                <a:spcPts val="1200"/>
              </a:spcBef>
              <a:buClr>
                <a:srgbClr val="FFC000"/>
              </a:buClr>
              <a:buSzPct val="100000"/>
              <a:buNone/>
            </a:pPr>
            <a:r>
              <a:rPr lang="en-US" sz="1800" dirty="0">
                <a:solidFill>
                  <a:schemeClr val="tx2"/>
                </a:solidFill>
              </a:rPr>
              <a:t>Reimbursements are </a:t>
            </a:r>
            <a:r>
              <a:rPr lang="en-US" sz="1800" b="1" dirty="0">
                <a:solidFill>
                  <a:schemeClr val="tx2"/>
                </a:solidFill>
              </a:rPr>
              <a:t>based on the national tariffs </a:t>
            </a:r>
            <a:r>
              <a:rPr lang="en-US" sz="1800" dirty="0">
                <a:solidFill>
                  <a:schemeClr val="tx2"/>
                </a:solidFill>
              </a:rPr>
              <a:t>given by the National Institute for Sickness and Invalidity Insurance (INAMI/RIZIV). </a:t>
            </a:r>
          </a:p>
          <a:p>
            <a:pPr>
              <a:buFont typeface="Calibri" panose="020F0502020204030204" pitchFamily="34" charset="0"/>
              <a:buChar char="‐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None/>
            </a:pPr>
            <a:endParaRPr lang="en-GB" altLang="fr-FR" sz="22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89545CC-3D2B-4027-A8CF-28E4FCD8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419872" y="1476978"/>
            <a:ext cx="5266928" cy="4572000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a medical attestation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a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“ Boulevard Louis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Mettewie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74/76 - 1080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Bruxelles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/Brussel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6270"/>
            <a:ext cx="2016223" cy="46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ECDAB0-B382-4E51-8A64-E07515F8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6456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system: </a:t>
            </a:r>
            <a:r>
              <a:rPr lang="fr-BE" dirty="0" err="1">
                <a:solidFill>
                  <a:schemeClr val="accent1"/>
                </a:solidFill>
              </a:rPr>
              <a:t>with</a:t>
            </a:r>
            <a:r>
              <a:rPr lang="fr-BE" dirty="0">
                <a:solidFill>
                  <a:schemeClr val="accent1"/>
                </a:solidFill>
              </a:rPr>
              <a:t> E-</a:t>
            </a:r>
            <a:r>
              <a:rPr lang="fr-BE" dirty="0" err="1">
                <a:solidFill>
                  <a:schemeClr val="accent1"/>
                </a:solidFill>
              </a:rPr>
              <a:t>attest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326620"/>
              </p:ext>
            </p:extLst>
          </p:nvPr>
        </p:nvGraphicFramePr>
        <p:xfrm>
          <a:off x="827584" y="1628801"/>
          <a:ext cx="7272808" cy="3785216"/>
        </p:xfrm>
        <a:graphic>
          <a:graphicData uri="http://schemas.openxmlformats.org/drawingml/2006/table">
            <a:tbl>
              <a:tblPr firstRow="1"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09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2800" dirty="0"/>
                        <a:t>E-ATTEST*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8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BE" sz="2800" dirty="0"/>
                    </a:p>
                    <a:p>
                      <a:pPr algn="ctr"/>
                      <a:endParaRPr lang="fr-BE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A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b="1" dirty="0">
                          <a:solidFill>
                            <a:schemeClr val="bg1"/>
                          </a:solidFill>
                        </a:rPr>
                        <a:t>CASE B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Pay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 full </a:t>
                      </a:r>
                      <a:r>
                        <a:rPr lang="fr-FR" dirty="0" err="1">
                          <a:solidFill>
                            <a:schemeClr val="tx2"/>
                          </a:solidFill>
                        </a:rPr>
                        <a:t>amount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Pay remainder fee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Receive a receipt</a:t>
                      </a: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3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Reimbursement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onto your bank account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2" y="5925220"/>
            <a:ext cx="52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* Automatic payment between doctor and health insurance</a:t>
            </a:r>
          </a:p>
        </p:txBody>
      </p:sp>
      <p:pic>
        <p:nvPicPr>
          <p:cNvPr id="1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C557E0-78B9-428B-B418-A1AB9909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9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84168" y="2564904"/>
            <a:ext cx="2683050" cy="2710099"/>
          </a:xfrm>
        </p:spPr>
        <p:txBody>
          <a:bodyPr/>
          <a:lstStyle/>
          <a:p>
            <a:pPr marL="0" lvl="0" indent="0" algn="just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Medicine</a:t>
            </a:r>
            <a:r>
              <a:rPr lang="en-US" alt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                     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Thanks to your Belgian residence permit, you will only pay the </a:t>
            </a:r>
            <a:r>
              <a:rPr lang="en-US" altLang="nl-NL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remainder fee </a:t>
            </a:r>
            <a:r>
              <a:rPr lang="en-US" altLang="nl-NL" sz="1800" dirty="0">
                <a:solidFill>
                  <a:schemeClr val="tx2"/>
                </a:solidFill>
                <a:latin typeface="Calibri" panose="020F0502020204030204" pitchFamily="34" charset="0"/>
              </a:rPr>
              <a:t>at the pharmacy.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47" descr="pr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94" y="2191299"/>
            <a:ext cx="2016224" cy="41014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047818" cy="11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9" y="4149080"/>
            <a:ext cx="2139207" cy="12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953835" y="1124744"/>
            <a:ext cx="7465167" cy="78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ID CARD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925F2E5-89DE-4FAC-8814-4A1D0678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23928" y="1988840"/>
            <a:ext cx="4762872" cy="4572000"/>
          </a:xfrm>
        </p:spPr>
        <p:txBody>
          <a:bodyPr/>
          <a:lstStyle/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 full amount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Receive the annex 30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Affix your Identification sticker on top of it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 them off in the mailbox of our agency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send them by post at the address below:</a:t>
            </a:r>
          </a:p>
          <a:p>
            <a:pPr marL="400050" lvl="1" indent="0" algn="ctr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 Boulevard Louis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Mettewie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laan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74/76 -1080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Bruxelles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/Brussel ”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Reimbursement onto your bank account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87C64E"/>
              </a:buClr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have 2 years to send us the medical attestation</a:t>
            </a:r>
          </a:p>
          <a:p>
            <a:endParaRPr lang="fr-FR" dirty="0"/>
          </a:p>
        </p:txBody>
      </p:sp>
      <p:pic>
        <p:nvPicPr>
          <p:cNvPr id="4" name="Picture 2" descr="C:\Users\m509conr\Desktop\annexe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" y="1855872"/>
            <a:ext cx="2699793" cy="39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971600" y="1127848"/>
            <a:ext cx="8229600" cy="72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Without ID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Pharmacy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B03F143-21F0-405F-A59E-342251A5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6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Bef>
                <a:spcPct val="5000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Identify yourself  </a:t>
            </a:r>
            <a:r>
              <a:rPr lang="en-US" altLang="nl-N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(Reception - Terminal desk - Private insurance card )</a:t>
            </a:r>
          </a:p>
          <a:p>
            <a:pPr lvl="0" algn="just">
              <a:spcBef>
                <a:spcPct val="500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Contribution of the National health insurance is deducted directly from the hospital bill </a:t>
            </a:r>
          </a:p>
          <a:p>
            <a:pPr lvl="0" algn="just">
              <a:spcBef>
                <a:spcPts val="1800"/>
              </a:spcBef>
              <a:buClr>
                <a:srgbClr val="92D05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Bill sent after a few weeks with remainder fee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altLang="nl-NL" sz="200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dirty="0">
                <a:solidFill>
                  <a:schemeClr val="tx2"/>
                </a:solidFill>
                <a:latin typeface="Calibri" panose="020F0502020204030204" pitchFamily="34" charset="0"/>
              </a:rPr>
              <a:t>Remainder fee and/or supplements (amount to be paid by yourself) depend on your private hospitalization insurance. </a:t>
            </a:r>
          </a:p>
          <a:p>
            <a:pPr marL="400050" lvl="1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nl-NL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Costs considerably higher if single room, choice of hospital, medical providers,….</a:t>
            </a:r>
            <a:endParaRPr lang="en-US" altLang="nl-N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Étoile à 4 branches 3"/>
          <p:cNvSpPr/>
          <p:nvPr/>
        </p:nvSpPr>
        <p:spPr>
          <a:xfrm>
            <a:off x="1043608" y="3861048"/>
            <a:ext cx="144016" cy="144016"/>
          </a:xfrm>
          <a:prstGeom prst="star4">
            <a:avLst/>
          </a:prstGeom>
          <a:solidFill>
            <a:srgbClr val="C0504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Reimbursement system : </a:t>
            </a:r>
            <a:r>
              <a:rPr lang="fr-BE" dirty="0" err="1">
                <a:solidFill>
                  <a:schemeClr val="accent1"/>
                </a:solidFill>
              </a:rPr>
              <a:t>Hospital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C7D9A23-77D5-4369-BE8B-0E245CAF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Partenamut : Online </a:t>
            </a:r>
            <a:r>
              <a:rPr lang="fr-BE" dirty="0" err="1">
                <a:solidFill>
                  <a:schemeClr val="accent1"/>
                </a:solidFill>
              </a:rPr>
              <a:t>tools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Vague 4"/>
          <p:cNvSpPr/>
          <p:nvPr/>
        </p:nvSpPr>
        <p:spPr>
          <a:xfrm>
            <a:off x="2954471" y="1480051"/>
            <a:ext cx="3096344" cy="936104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351B"/>
              </a:solidFill>
            </a:endParaRPr>
          </a:p>
          <a:p>
            <a:pPr algn="ctr"/>
            <a:r>
              <a:rPr lang="en-US" b="1" dirty="0">
                <a:solidFill>
                  <a:srgbClr val="D3351B"/>
                </a:solidFill>
              </a:rPr>
              <a:t>Become a WEB member</a:t>
            </a:r>
          </a:p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66583"/>
              </p:ext>
            </p:extLst>
          </p:nvPr>
        </p:nvGraphicFramePr>
        <p:xfrm>
          <a:off x="1331640" y="3284984"/>
          <a:ext cx="6612396" cy="24150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72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www.partenamut.be</a:t>
                      </a:r>
                    </a:p>
                    <a:p>
                      <a:pPr algn="ctr"/>
                      <a:endParaRPr lang="fr-FR" sz="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800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fr-BE" b="1" dirty="0">
                          <a:solidFill>
                            <a:srgbClr val="C00000"/>
                          </a:solidFill>
                        </a:rPr>
                        <a:t>APP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534">
                <a:tc gridSpan="2">
                  <a:txBody>
                    <a:bodyPr/>
                    <a:lstStyle/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order document: id stickers, address change, advantages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calculate your reimbursement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search for general information: rates, doctors, hospital…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To check your file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 rot="2421849">
            <a:off x="3147462" y="2427410"/>
            <a:ext cx="293471" cy="703851"/>
          </a:xfrm>
          <a:prstGeom prst="downArrow">
            <a:avLst>
              <a:gd name="adj1" fmla="val 50000"/>
              <a:gd name="adj2" fmla="val 72725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9333" y="2489617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7D719D-5FE8-4892-8020-E94D84AC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4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96950"/>
          </a:xfrm>
        </p:spPr>
        <p:txBody>
          <a:bodyPr/>
          <a:lstStyle/>
          <a:p>
            <a:r>
              <a:rPr lang="fr-BE" dirty="0">
                <a:solidFill>
                  <a:schemeClr val="accent1"/>
                </a:solidFill>
              </a:rPr>
              <a:t>Contact us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63298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nl-N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To become a member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3563888" y="1511388"/>
            <a:ext cx="1224136" cy="612528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71600" y="34917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If questions once a member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3563888" y="3392536"/>
            <a:ext cx="1224136" cy="612528"/>
          </a:xfrm>
          <a:prstGeom prst="strip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32040" y="162880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BE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students@healthinsurance.be</a:t>
            </a:r>
            <a:endParaRPr lang="fr-BE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Name of your school/university in </a:t>
            </a:r>
          </a:p>
          <a:p>
            <a:pPr marL="0" lvl="1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subject</a:t>
            </a:r>
          </a:p>
          <a:p>
            <a:pPr>
              <a:buClr>
                <a:schemeClr val="tx2"/>
              </a:buClr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4048" y="3404899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Via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contact </a:t>
            </a:r>
            <a:r>
              <a:rPr lang="fr-B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on </a:t>
            </a:r>
          </a:p>
          <a:p>
            <a:endParaRPr lang="fr-BE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B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B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www.partenamut.be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02 444 47 00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B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/>
              </a:buClr>
            </a:pPr>
            <a:r>
              <a:rPr lang="fr-B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1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C89BFC-2419-4937-B34B-9B12A105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55" y="5661248"/>
            <a:ext cx="2951314" cy="10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5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2869E09190943AEEFF33393492637" ma:contentTypeVersion="20" ma:contentTypeDescription="Een nieuw document maken." ma:contentTypeScope="" ma:versionID="8594d97b3d791b1b92f1a504f3c820c1">
  <xsd:schema xmlns:xsd="http://www.w3.org/2001/XMLSchema" xmlns:xs="http://www.w3.org/2001/XMLSchema" xmlns:p="http://schemas.microsoft.com/office/2006/metadata/properties" xmlns:ns2="8c8adc60-86b0-43a1-87c2-57d5cfd03473" xmlns:ns3="d68b435c-bf03-4a9f-a2c6-114f0387f259" targetNamespace="http://schemas.microsoft.com/office/2006/metadata/properties" ma:root="true" ma:fieldsID="45487e1f4902c77096760528735dee55" ns2:_="" ns3:_="">
    <xsd:import namespace="8c8adc60-86b0-43a1-87c2-57d5cfd03473"/>
    <xsd:import namespace="d68b435c-bf03-4a9f-a2c6-114f0387f2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url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Datum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adc60-86b0-43a1-87c2-57d5cfd034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64e8533-a628-498f-a0f4-2b1e96cd6095}" ma:internalName="TaxCatchAll" ma:showField="CatchAllData" ma:web="8c8adc60-86b0-43a1-87c2-57d5cfd03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b435c-bf03-4a9f-a2c6-114f0387f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url" ma:index="18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um" ma:index="26" nillable="true" ma:displayName="Datum" ma:format="DateOnly" ma:internalName="Datum">
      <xsd:simpleType>
        <xsd:restriction base="dms:DateTim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d68b435c-bf03-4a9f-a2c6-114f0387f259">
      <Url xsi:nil="true"/>
      <Description xsi:nil="true"/>
    </url>
    <lcf76f155ced4ddcb4097134ff3c332f xmlns="d68b435c-bf03-4a9f-a2c6-114f0387f259">
      <Terms xmlns="http://schemas.microsoft.com/office/infopath/2007/PartnerControls"/>
    </lcf76f155ced4ddcb4097134ff3c332f>
    <TaxCatchAll xmlns="8c8adc60-86b0-43a1-87c2-57d5cfd03473" xsi:nil="true"/>
    <Datum xmlns="d68b435c-bf03-4a9f-a2c6-114f0387f2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0D5FAF-CA9B-4D11-BD32-4EFEF98DA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8adc60-86b0-43a1-87c2-57d5cfd03473"/>
    <ds:schemaRef ds:uri="d68b435c-bf03-4a9f-a2c6-114f0387f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834E3-F986-40E4-8083-544800587DC1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72536ed9-e5e4-4f0b-bffa-66b9aac9f42f"/>
    <ds:schemaRef ds:uri="f2191e4c-2ffc-4857-b36c-88903a525a2d"/>
    <ds:schemaRef ds:uri="http://www.w3.org/XML/1998/namespace"/>
    <ds:schemaRef ds:uri="d68b435c-bf03-4a9f-a2c6-114f0387f259"/>
    <ds:schemaRef ds:uri="8c8adc60-86b0-43a1-87c2-57d5cfd03473"/>
  </ds:schemaRefs>
</ds:datastoreItem>
</file>

<file path=customXml/itemProps3.xml><?xml version="1.0" encoding="utf-8"?>
<ds:datastoreItem xmlns:ds="http://schemas.openxmlformats.org/officeDocument/2006/customXml" ds:itemID="{E617A265-DA87-4B19-BCCD-C2C77740C3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415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2</vt:lpstr>
      <vt:lpstr>Capitaux</vt:lpstr>
      <vt:lpstr>Health insurance </vt:lpstr>
      <vt:lpstr>Health Care in Belgium</vt:lpstr>
      <vt:lpstr>Reimbursement system</vt:lpstr>
      <vt:lpstr>Reimbursement system: with E-attest</vt:lpstr>
      <vt:lpstr>Reimbursement system : Pharmacy</vt:lpstr>
      <vt:lpstr>Reimbursement system : Pharmacy</vt:lpstr>
      <vt:lpstr>Reimbursement system : Hospital</vt:lpstr>
      <vt:lpstr>Partenamut : Online tools</vt:lpstr>
      <vt:lpstr>Contact us</vt:lpstr>
    </vt:vector>
  </TitlesOfParts>
  <Company>M-Team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</dc:title>
  <dc:creator>ONKUR Cécile (BEPARTENA)</dc:creator>
  <cp:lastModifiedBy>Sofie Smekens</cp:lastModifiedBy>
  <cp:revision>49</cp:revision>
  <dcterms:created xsi:type="dcterms:W3CDTF">2018-08-02T12:13:47Z</dcterms:created>
  <dcterms:modified xsi:type="dcterms:W3CDTF">2024-02-19T14:07:40Z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0x010100D102869E09190943AEEFF33393492637</vt:lpwstr>
  </property>
</Properties>
</file>