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0380CD-09F3-D1FF-4EBB-A28C431DEA5C}" v="35" dt="2026-05-11T09:38:20.0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82"/>
  </p:normalViewPr>
  <p:slideViewPr>
    <p:cSldViewPr snapToGrid="0">
      <p:cViewPr>
        <p:scale>
          <a:sx n="184" d="100"/>
          <a:sy n="184" d="100"/>
        </p:scale>
        <p:origin x="-4736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ine DE PELSMACKER" userId="S::pauline.de.pelsmacker@vub.be::7fcfa0ec-4d1d-468b-b333-d8ceda7976cf" providerId="AD" clId="Web-{EF45D1EB-D608-53FC-3425-678967316AFD}"/>
    <pc:docChg chg="modSld">
      <pc:chgData name="Pauline DE PELSMACKER" userId="S::pauline.de.pelsmacker@vub.be::7fcfa0ec-4d1d-468b-b333-d8ceda7976cf" providerId="AD" clId="Web-{EF45D1EB-D608-53FC-3425-678967316AFD}" dt="2026-04-23T13:06:54.366" v="5" actId="20577"/>
      <pc:docMkLst>
        <pc:docMk/>
      </pc:docMkLst>
      <pc:sldChg chg="modSp">
        <pc:chgData name="Pauline DE PELSMACKER" userId="S::pauline.de.pelsmacker@vub.be::7fcfa0ec-4d1d-468b-b333-d8ceda7976cf" providerId="AD" clId="Web-{EF45D1EB-D608-53FC-3425-678967316AFD}" dt="2026-04-23T13:05:40.740" v="2" actId="20577"/>
        <pc:sldMkLst>
          <pc:docMk/>
          <pc:sldMk cId="2612918412" sldId="256"/>
        </pc:sldMkLst>
        <pc:spChg chg="mod">
          <ac:chgData name="Pauline DE PELSMACKER" userId="S::pauline.de.pelsmacker@vub.be::7fcfa0ec-4d1d-468b-b333-d8ceda7976cf" providerId="AD" clId="Web-{EF45D1EB-D608-53FC-3425-678967316AFD}" dt="2026-04-23T13:05:40.740" v="2" actId="20577"/>
          <ac:spMkLst>
            <pc:docMk/>
            <pc:sldMk cId="2612918412" sldId="256"/>
            <ac:spMk id="16" creationId="{05AEEBBA-0BAD-4F22-B000-4F9BCF7F3CCA}"/>
          </ac:spMkLst>
        </pc:spChg>
      </pc:sldChg>
      <pc:sldChg chg="modSp">
        <pc:chgData name="Pauline DE PELSMACKER" userId="S::pauline.de.pelsmacker@vub.be::7fcfa0ec-4d1d-468b-b333-d8ceda7976cf" providerId="AD" clId="Web-{EF45D1EB-D608-53FC-3425-678967316AFD}" dt="2026-04-23T13:06:23.678" v="4" actId="20577"/>
        <pc:sldMkLst>
          <pc:docMk/>
          <pc:sldMk cId="2864559939" sldId="257"/>
        </pc:sldMkLst>
        <pc:spChg chg="mod">
          <ac:chgData name="Pauline DE PELSMACKER" userId="S::pauline.de.pelsmacker@vub.be::7fcfa0ec-4d1d-468b-b333-d8ceda7976cf" providerId="AD" clId="Web-{EF45D1EB-D608-53FC-3425-678967316AFD}" dt="2026-04-23T13:06:23.678" v="4" actId="20577"/>
          <ac:spMkLst>
            <pc:docMk/>
            <pc:sldMk cId="2864559939" sldId="257"/>
            <ac:spMk id="10" creationId="{93A990DE-7881-4690-92D0-DB447541DD37}"/>
          </ac:spMkLst>
        </pc:spChg>
      </pc:sldChg>
      <pc:sldChg chg="modSp">
        <pc:chgData name="Pauline DE PELSMACKER" userId="S::pauline.de.pelsmacker@vub.be::7fcfa0ec-4d1d-468b-b333-d8ceda7976cf" providerId="AD" clId="Web-{EF45D1EB-D608-53FC-3425-678967316AFD}" dt="2026-04-23T13:06:54.366" v="5" actId="20577"/>
        <pc:sldMkLst>
          <pc:docMk/>
          <pc:sldMk cId="696110365" sldId="258"/>
        </pc:sldMkLst>
        <pc:spChg chg="mod">
          <ac:chgData name="Pauline DE PELSMACKER" userId="S::pauline.de.pelsmacker@vub.be::7fcfa0ec-4d1d-468b-b333-d8ceda7976cf" providerId="AD" clId="Web-{EF45D1EB-D608-53FC-3425-678967316AFD}" dt="2026-04-23T13:06:54.366" v="5" actId="20577"/>
          <ac:spMkLst>
            <pc:docMk/>
            <pc:sldMk cId="696110365" sldId="258"/>
            <ac:spMk id="4" creationId="{DD9F8E53-BB24-BC9D-5F87-439660B32D94}"/>
          </ac:spMkLst>
        </pc:spChg>
      </pc:sldChg>
    </pc:docChg>
  </pc:docChgLst>
  <pc:docChgLst>
    <pc:chgData name="Pauline DE PELSMACKER" userId="S::pauline.de.pelsmacker@vub.be::7fcfa0ec-4d1d-468b-b333-d8ceda7976cf" providerId="AD" clId="Web-{520380CD-09F3-D1FF-4EBB-A28C431DEA5C}"/>
    <pc:docChg chg="modSld">
      <pc:chgData name="Pauline DE PELSMACKER" userId="S::pauline.de.pelsmacker@vub.be::7fcfa0ec-4d1d-468b-b333-d8ceda7976cf" providerId="AD" clId="Web-{520380CD-09F3-D1FF-4EBB-A28C431DEA5C}" dt="2026-05-11T09:37:53.267" v="31"/>
      <pc:docMkLst>
        <pc:docMk/>
      </pc:docMkLst>
      <pc:sldChg chg="modSp">
        <pc:chgData name="Pauline DE PELSMACKER" userId="S::pauline.de.pelsmacker@vub.be::7fcfa0ec-4d1d-468b-b333-d8ceda7976cf" providerId="AD" clId="Web-{520380CD-09F3-D1FF-4EBB-A28C431DEA5C}" dt="2026-05-11T09:37:53.267" v="31"/>
        <pc:sldMkLst>
          <pc:docMk/>
          <pc:sldMk cId="2612918412" sldId="256"/>
        </pc:sldMkLst>
        <pc:graphicFrameChg chg="mod modGraphic">
          <ac:chgData name="Pauline DE PELSMACKER" userId="S::pauline.de.pelsmacker@vub.be::7fcfa0ec-4d1d-468b-b333-d8ceda7976cf" providerId="AD" clId="Web-{520380CD-09F3-D1FF-4EBB-A28C431DEA5C}" dt="2026-05-11T09:37:53.267" v="31"/>
          <ac:graphicFrameMkLst>
            <pc:docMk/>
            <pc:sldMk cId="2612918412" sldId="256"/>
            <ac:graphicFrameMk id="5" creationId="{F315A22A-AFF7-47B2-BADD-4B095DC9F8E3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80B80-4851-6B4A-A164-E8D92FE950F7}" type="datetimeFigureOut">
              <a:rPr lang="nl-BE" smtClean="0"/>
              <a:t>11/05/2026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82474-6248-D645-AB58-E9C9B3E99E35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76056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982474-6248-D645-AB58-E9C9B3E99E35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25838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32E62-AD31-4F3D-B5D2-66177D6C8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3AB17A-41DA-43A3-8EA2-DE95B1CEB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AFE7A2-AC34-4051-8A5B-FD22EE60B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51DA-B2EB-4914-A25C-73674408BBF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E6C1A-6F88-40E1-A27F-81F653A9D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63F21-CD4A-4A85-87A5-7819A85A4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61555-8E38-4BF8-85A5-AA0549C9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621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578EB-F3A4-4279-9DCE-32534F712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15046-6DDE-4302-A8EC-A16BF7EF9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19641-208B-4FED-847C-AF217F566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51DA-B2EB-4914-A25C-73674408BBF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FFC9C-3039-4FD5-8F1F-EDAE4FE47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C2CA6-3D5B-4355-AAE9-0FDD92349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61555-8E38-4BF8-85A5-AA0549C9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80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0127F-E224-4447-BA68-EF9C30742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3E677-729A-4B47-A627-D3F4E9109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827BC-3A6D-434D-8C9C-9CA759E2F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51DA-B2EB-4914-A25C-73674408BBF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5863D-9B42-40D9-9307-B43A2FCBC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D1905-AC02-43F2-8408-AC04FB2D3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61555-8E38-4BF8-85A5-AA0549C9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870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67788-8DFA-4BF5-97DE-D39637E23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C36C4-9E09-4061-8724-4CE54530D6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008DA2-D38C-4CF4-858E-18FC1C2804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CD5B64-7261-484D-B1C3-110EE6970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51DA-B2EB-4914-A25C-73674408BBF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EB0581-48B1-4B6D-B41A-2EBEB0336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AD513-DF1E-42B2-965A-27C18FE53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61555-8E38-4BF8-85A5-AA0549C9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61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7EB2-E84F-4FC3-89E8-E24089DAE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3FCDC8-93C5-4307-867B-CDDED9766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A32591-9AD5-4FBF-8BDC-A9DAE37E5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54B50-1B3C-4817-8281-048FD0502A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FAC9E7-001E-406C-A24C-B96DC22AC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4ED581-ACFF-4340-9E57-4EBA5D8F1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51DA-B2EB-4914-A25C-73674408BBF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26D785-FEE5-4F13-8F33-6ADF0C4DE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C5E3C0-4FE6-49FA-9F18-0F5D09256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61555-8E38-4BF8-85A5-AA0549C9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369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B7121-64FD-4E91-B8C6-453F4ABF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0BA21D-5BC4-4081-BC2C-555C670D4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51DA-B2EB-4914-A25C-73674408BBF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BB7A9-DBEF-446B-A901-C773F0629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EA08E0-76D0-445A-BBCF-0868C354B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61555-8E38-4BF8-85A5-AA0549C9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35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84C116-38E3-43B9-B5B0-6C3A5028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51DA-B2EB-4914-A25C-73674408BBF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94BE96-7F5F-46E9-861D-7D63CCAFB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4B30D0-092B-4651-927B-48DC60243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61555-8E38-4BF8-85A5-AA0549C9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3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A97A0-7ABF-4A36-9393-2D20A27DA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D6527-5F71-4AE3-A132-1F4F7131B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CCD40-69E5-40AF-80DC-1A69970A06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B485B9-85A7-4DB3-97E4-D7FA478D5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51DA-B2EB-4914-A25C-73674408BBF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6CEF6F-7F43-4463-816E-A5F1467E0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32B072-FB4C-4E4F-8D39-D5DE47D53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61555-8E38-4BF8-85A5-AA0549C9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57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AAA9C-BC1A-4712-86C2-70B9E734C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2206DF-7EE8-4478-B09D-B8E142C7A1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5E054-CEBB-428B-BDE9-B4CAC2BDF9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B2C563-B473-457E-85E6-17C097430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51DA-B2EB-4914-A25C-73674408BBF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E90427-DEE8-43C0-B570-474B6F0E9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D101D8-7CBD-4B20-93A2-EBBBA8B89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61555-8E38-4BF8-85A5-AA0549C9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65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3EFB0-46A5-4F18-824E-5C5F1F888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0EB41B-4038-4363-97CB-EA1D834575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C630F-46C6-4892-9D84-CE995264B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51DA-B2EB-4914-A25C-73674408BBF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614C9-6B61-41FD-B2F6-77A36BC9D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B601F-7D58-48F9-AD0E-EB0DE4AAE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61555-8E38-4BF8-85A5-AA0549C9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00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93203B-44C9-4158-820B-81B1D70F4F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EFA8D2-1D6F-45B1-8736-12ADF34196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D5EE2-F190-4120-B4C9-DB94CEE6E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51DA-B2EB-4914-A25C-73674408BBF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97EB9-AF9D-48CF-B004-BDFCAB871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899A9-80DE-4F5C-8980-A0A5BE3DB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61555-8E38-4BF8-85A5-AA0549C9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97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DBE27A-CF7C-4309-9D2C-8AC5A8840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887C9-2177-46D4-AA61-39A66F8F65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FEC3E-B1D3-4FB2-97A7-312AADE321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C51DA-B2EB-4914-A25C-73674408BBF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36DC8-C656-43A0-AA22-A8C70EBC64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D861D-020F-47E7-BF7C-1BB623378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61555-8E38-4BF8-85A5-AA0549C9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28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9039876-A6C5-4587-813E-6980EA8435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6381490"/>
              </p:ext>
            </p:extLst>
          </p:nvPr>
        </p:nvGraphicFramePr>
        <p:xfrm>
          <a:off x="427838" y="1833681"/>
          <a:ext cx="11154997" cy="15302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302658">
                  <a:extLst>
                    <a:ext uri="{9D8B030D-6E8A-4147-A177-3AD203B41FA5}">
                      <a16:colId xmlns:a16="http://schemas.microsoft.com/office/drawing/2014/main" val="1915758237"/>
                    </a:ext>
                  </a:extLst>
                </a:gridCol>
                <a:gridCol w="3391757">
                  <a:extLst>
                    <a:ext uri="{9D8B030D-6E8A-4147-A177-3AD203B41FA5}">
                      <a16:colId xmlns:a16="http://schemas.microsoft.com/office/drawing/2014/main" val="3469304264"/>
                    </a:ext>
                  </a:extLst>
                </a:gridCol>
                <a:gridCol w="4460582">
                  <a:extLst>
                    <a:ext uri="{9D8B030D-6E8A-4147-A177-3AD203B41FA5}">
                      <a16:colId xmlns:a16="http://schemas.microsoft.com/office/drawing/2014/main" val="137789301"/>
                    </a:ext>
                  </a:extLst>
                </a:gridCol>
              </a:tblGrid>
              <a:tr h="19127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Examen/SV-Commissie</a:t>
                      </a:r>
                      <a:endParaRPr lang="en-US" sz="1200" dirty="0">
                        <a:effectLst/>
                        <a:latin typeface="MS Sans Serif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Leden</a:t>
                      </a:r>
                      <a:endParaRPr lang="en-US" sz="1200" dirty="0">
                        <a:effectLst/>
                        <a:latin typeface="MS Sans Serif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Plaatsvervangers</a:t>
                      </a:r>
                      <a:endParaRPr lang="en-US" sz="1200" dirty="0">
                        <a:effectLst/>
                        <a:latin typeface="MS Sans Serif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144602"/>
                  </a:ext>
                </a:extLst>
              </a:tr>
              <a:tr h="13389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Bachelor ingenieurswetenschappen</a:t>
                      </a: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T. </a:t>
                      </a:r>
                      <a:r>
                        <a:rPr lang="fr-FR" sz="1200" b="1" kern="120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Verstraten</a:t>
                      </a:r>
                      <a:endParaRPr lang="en-US" sz="1200" b="1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H. Rahier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G. Vandersteen</a:t>
                      </a: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J. </a:t>
                      </a:r>
                      <a:r>
                        <a:rPr lang="fr-FR" sz="1200" b="1" kern="120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Lemeire</a:t>
                      </a:r>
                      <a:endParaRPr lang="en-US" sz="1200" b="1" kern="1200" err="1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H. </a:t>
                      </a:r>
                      <a:r>
                        <a:rPr lang="nl-BE" sz="1200" b="1" kern="120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Ottevaere</a:t>
                      </a:r>
                      <a:endParaRPr lang="en-US" sz="1200" b="1" kern="1200" err="1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K. </a:t>
                      </a:r>
                      <a:r>
                        <a:rPr lang="nl-BE" sz="1200" b="1" kern="120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Steenhaut</a:t>
                      </a:r>
                      <a:endParaRPr lang="en-US" sz="1200" b="1" kern="1200" dirty="0" err="1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solidFill>
                            <a:schemeClr val="bg1"/>
                          </a:solidFill>
                          <a:effectLst/>
                        </a:rPr>
                        <a:t>I. De Graeve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lv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200" dirty="0">
                          <a:solidFill>
                            <a:schemeClr val="bg1"/>
                          </a:solidFill>
                          <a:effectLst/>
                        </a:rPr>
                        <a:t>Kris </a:t>
                      </a:r>
                      <a:r>
                        <a:rPr lang="nl-BE" sz="1200" err="1">
                          <a:solidFill>
                            <a:schemeClr val="bg1"/>
                          </a:solidFill>
                          <a:effectLst/>
                        </a:rPr>
                        <a:t>Steenhaut</a:t>
                      </a:r>
                      <a:r>
                        <a:rPr lang="nl-BE" sz="1200" dirty="0">
                          <a:solidFill>
                            <a:schemeClr val="bg1"/>
                          </a:solidFill>
                          <a:effectLst/>
                        </a:rPr>
                        <a:t> (</a:t>
                      </a:r>
                      <a:r>
                        <a:rPr lang="nl-BE" sz="1200" err="1">
                          <a:solidFill>
                            <a:schemeClr val="bg1"/>
                          </a:solidFill>
                          <a:effectLst/>
                        </a:rPr>
                        <a:t>plvv</a:t>
                      </a:r>
                      <a:r>
                        <a:rPr lang="nl-BE" sz="1200" dirty="0">
                          <a:solidFill>
                            <a:schemeClr val="bg1"/>
                          </a:solidFill>
                          <a:effectLst/>
                        </a:rPr>
                        <a:t> Tom </a:t>
                      </a:r>
                      <a:r>
                        <a:rPr lang="nl-BE" sz="1200" err="1">
                          <a:solidFill>
                            <a:schemeClr val="bg1"/>
                          </a:solidFill>
                          <a:effectLst/>
                        </a:rPr>
                        <a:t>Verstraten</a:t>
                      </a:r>
                      <a:r>
                        <a:rPr lang="nl-BE" sz="120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79408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315A22A-AFF7-47B2-BADD-4B095DC9F8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171326"/>
              </p:ext>
            </p:extLst>
          </p:nvPr>
        </p:nvGraphicFramePr>
        <p:xfrm>
          <a:off x="427838" y="3589877"/>
          <a:ext cx="11174679" cy="14630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311095">
                  <a:extLst>
                    <a:ext uri="{9D8B030D-6E8A-4147-A177-3AD203B41FA5}">
                      <a16:colId xmlns:a16="http://schemas.microsoft.com/office/drawing/2014/main" val="3825793637"/>
                    </a:ext>
                  </a:extLst>
                </a:gridCol>
                <a:gridCol w="3398511">
                  <a:extLst>
                    <a:ext uri="{9D8B030D-6E8A-4147-A177-3AD203B41FA5}">
                      <a16:colId xmlns:a16="http://schemas.microsoft.com/office/drawing/2014/main" val="3981303556"/>
                    </a:ext>
                  </a:extLst>
                </a:gridCol>
                <a:gridCol w="4465073">
                  <a:extLst>
                    <a:ext uri="{9D8B030D-6E8A-4147-A177-3AD203B41FA5}">
                      <a16:colId xmlns:a16="http://schemas.microsoft.com/office/drawing/2014/main" val="3771590099"/>
                    </a:ext>
                  </a:extLst>
                </a:gridCol>
              </a:tblGrid>
              <a:tr h="124122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Bachelor ingenieurswetenschappen: architectuur</a:t>
                      </a:r>
                      <a:endParaRPr lang="en-US" sz="1200" dirty="0">
                        <a:effectLst/>
                        <a:latin typeface="MS Sans Serif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N. De Temmerman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solidFill>
                            <a:schemeClr val="bg1"/>
                          </a:solidFill>
                          <a:effectLst/>
                        </a:rPr>
                        <a:t>T. Verstraten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solidFill>
                            <a:schemeClr val="bg1"/>
                          </a:solidFill>
                          <a:effectLst/>
                        </a:rPr>
                        <a:t>L. De Laet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lv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200">
                          <a:solidFill>
                            <a:schemeClr val="bg1"/>
                          </a:solidFill>
                          <a:effectLst/>
                        </a:rPr>
                        <a:t>F. Timmermans</a:t>
                      </a:r>
                      <a:endParaRPr lang="en-US"/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I. Wouters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lv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K. Steenhaut</a:t>
                      </a:r>
                      <a:endParaRPr lang="en-US" sz="1200" b="1" i="0" u="none" strike="noStrike" noProof="0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  <a:p>
                      <a:pPr marL="0" marR="0" lv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A. Verdonck</a:t>
                      </a:r>
                      <a:endParaRPr lang="nl-BE" dirty="0"/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MS Sans Serif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L. Pyl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lv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K. Steenhaut</a:t>
                      </a:r>
                      <a:endParaRPr lang="en-US" sz="1200" b="1" i="0" u="none" strike="noStrike" noProof="0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  <a:p>
                      <a:pPr marL="0" marR="0" lv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nl-BE" sz="12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MS Sans Serif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919866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7DC3547-B888-4C20-BA39-A0364620BC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014050"/>
              </p:ext>
            </p:extLst>
          </p:nvPr>
        </p:nvGraphicFramePr>
        <p:xfrm>
          <a:off x="427836" y="5035053"/>
          <a:ext cx="11154996" cy="14630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305265">
                  <a:extLst>
                    <a:ext uri="{9D8B030D-6E8A-4147-A177-3AD203B41FA5}">
                      <a16:colId xmlns:a16="http://schemas.microsoft.com/office/drawing/2014/main" val="3324595440"/>
                    </a:ext>
                  </a:extLst>
                </a:gridCol>
                <a:gridCol w="3392523">
                  <a:extLst>
                    <a:ext uri="{9D8B030D-6E8A-4147-A177-3AD203B41FA5}">
                      <a16:colId xmlns:a16="http://schemas.microsoft.com/office/drawing/2014/main" val="542989672"/>
                    </a:ext>
                  </a:extLst>
                </a:gridCol>
                <a:gridCol w="4457208">
                  <a:extLst>
                    <a:ext uri="{9D8B030D-6E8A-4147-A177-3AD203B41FA5}">
                      <a16:colId xmlns:a16="http://schemas.microsoft.com/office/drawing/2014/main" val="489628735"/>
                    </a:ext>
                  </a:extLst>
                </a:gridCol>
              </a:tblGrid>
              <a:tr h="14181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Bachelor industriële wetenschappen en Schakelprogramma’s industriële wetenschappen</a:t>
                      </a:r>
                      <a:endParaRPr lang="en-US" sz="1200" dirty="0">
                        <a:effectLst/>
                        <a:latin typeface="MS Sans Serif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A. Touhafi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T. De Troyer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K. Steenhaut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S. Bram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A. Braeken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P. Van den Bossche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lv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K. </a:t>
                      </a:r>
                      <a:r>
                        <a:rPr lang="nl-BE" sz="1200" b="1" i="0" u="none" strike="noStrike" noProof="0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Steenhaut</a:t>
                      </a:r>
                      <a:endParaRPr lang="en-US" sz="1200" b="1" i="0" u="none" strike="noStrike" noProof="0" dirty="0" err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MS Sans Serif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M. Runacres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J. Lemeire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lv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K. </a:t>
                      </a:r>
                      <a:r>
                        <a:rPr lang="nl-BE" sz="1200" b="1" i="0" u="none" strike="noStrike" noProof="0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Steenhaut</a:t>
                      </a:r>
                      <a:endParaRPr lang="en-US" sz="1200" b="1" i="0" u="none" strike="noStrike" noProof="0" dirty="0" err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28878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3A37955-7568-41F1-BC85-AEBB21383789}"/>
              </a:ext>
            </a:extLst>
          </p:cNvPr>
          <p:cNvSpPr txBox="1"/>
          <p:nvPr/>
        </p:nvSpPr>
        <p:spPr>
          <a:xfrm>
            <a:off x="393817" y="886052"/>
            <a:ext cx="550947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BE" sz="1600" b="1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Voorzitter: G. Desmet (</a:t>
            </a:r>
            <a:r>
              <a:rPr lang="nl-BE" sz="1600" b="1" err="1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plvv</a:t>
            </a:r>
            <a:r>
              <a:rPr lang="nl-BE" sz="1600" b="1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. J. Van Mierlo)</a:t>
            </a:r>
            <a:br>
              <a:rPr lang="en-US" sz="1600" b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l-BE" sz="1600" b="1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Secretaris: F. </a:t>
            </a:r>
            <a:r>
              <a:rPr lang="nl-BE" sz="1600" b="1" err="1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Borguet</a:t>
            </a:r>
            <a:r>
              <a:rPr lang="nl-BE" sz="1600" b="1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 (</a:t>
            </a:r>
            <a:r>
              <a:rPr lang="nl-BE" sz="1600" b="1" err="1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plvv</a:t>
            </a:r>
            <a:r>
              <a:rPr lang="nl-BE" sz="1600" b="1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. </a:t>
            </a:r>
            <a:r>
              <a:rPr lang="nl-BE" sz="1600" b="1">
                <a:ea typeface="Times New Roman" panose="02020603050405020304" pitchFamily="18" charset="0"/>
                <a:cs typeface="Times New Roman"/>
              </a:rPr>
              <a:t>A. </a:t>
            </a:r>
            <a:r>
              <a:rPr lang="nl-BE" sz="1600" b="1" err="1">
                <a:ea typeface="Times New Roman" panose="02020603050405020304" pitchFamily="18" charset="0"/>
                <a:cs typeface="Times New Roman"/>
              </a:rPr>
              <a:t>Debrouwere</a:t>
            </a:r>
            <a:r>
              <a:rPr lang="nl-BE" sz="1600" b="1">
                <a:ea typeface="Times New Roman" panose="02020603050405020304" pitchFamily="18" charset="0"/>
                <a:cs typeface="Times New Roman"/>
              </a:rPr>
              <a:t>)</a:t>
            </a:r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5AEEBBA-0BAD-4F22-B000-4F9BCF7F3CCA}"/>
              </a:ext>
            </a:extLst>
          </p:cNvPr>
          <p:cNvSpPr txBox="1">
            <a:spLocks/>
          </p:cNvSpPr>
          <p:nvPr/>
        </p:nvSpPr>
        <p:spPr>
          <a:xfrm>
            <a:off x="393817" y="147011"/>
            <a:ext cx="11189017" cy="6499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29210" algn="l">
              <a:lnSpc>
                <a:spcPct val="100000"/>
              </a:lnSpc>
              <a:spcBef>
                <a:spcPts val="0"/>
              </a:spcBef>
              <a:tabLst>
                <a:tab pos="1440180" algn="l"/>
                <a:tab pos="3330575" algn="l"/>
                <a:tab pos="4951095" algn="l"/>
              </a:tabLst>
            </a:pPr>
            <a:r>
              <a:rPr lang="nl-NL" sz="3300" b="1" dirty="0">
                <a:latin typeface="Calibri"/>
                <a:ea typeface="Times New Roman" panose="02020603050405020304" pitchFamily="18" charset="0"/>
                <a:cs typeface="Calibri"/>
              </a:rPr>
              <a:t>Faculteit ingenieurswetenschappen</a:t>
            </a:r>
          </a:p>
          <a:p>
            <a:pPr marR="29210" algn="l">
              <a:lnSpc>
                <a:spcPct val="100000"/>
              </a:lnSpc>
              <a:spcBef>
                <a:spcPts val="0"/>
              </a:spcBef>
              <a:tabLst>
                <a:tab pos="1440180" algn="l"/>
                <a:tab pos="3330575" algn="l"/>
                <a:tab pos="4951095" algn="l"/>
              </a:tabLst>
            </a:pPr>
            <a:r>
              <a:rPr lang="nl-NL" sz="3300" b="1">
                <a:latin typeface="Calibri"/>
                <a:ea typeface="Times New Roman" panose="02020603050405020304" pitchFamily="18" charset="0"/>
                <a:cs typeface="Calibri"/>
              </a:rPr>
              <a:t>Examencommissies bachelor- en schakelprogramma’s academiejaar 2026-27</a:t>
            </a:r>
            <a:br>
              <a:rPr lang="en-US" sz="3300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1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1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2918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3A990DE-7881-4690-92D0-DB447541DD37}"/>
              </a:ext>
            </a:extLst>
          </p:cNvPr>
          <p:cNvSpPr txBox="1">
            <a:spLocks/>
          </p:cNvSpPr>
          <p:nvPr/>
        </p:nvSpPr>
        <p:spPr>
          <a:xfrm>
            <a:off x="393817" y="147011"/>
            <a:ext cx="11189017" cy="6499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29210" algn="l">
              <a:lnSpc>
                <a:spcPct val="100000"/>
              </a:lnSpc>
              <a:spcBef>
                <a:spcPts val="0"/>
              </a:spcBef>
              <a:tabLst>
                <a:tab pos="1440180" algn="l"/>
                <a:tab pos="3330575" algn="l"/>
                <a:tab pos="4951095" algn="l"/>
              </a:tabLst>
            </a:pPr>
            <a:r>
              <a:rPr lang="nl-NL" sz="3300" b="1" dirty="0">
                <a:latin typeface="Calibri"/>
                <a:ea typeface="Times New Roman" panose="02020603050405020304" pitchFamily="18" charset="0"/>
                <a:cs typeface="Calibri"/>
              </a:rPr>
              <a:t>Faculteit ingenieurswetenschappen</a:t>
            </a:r>
          </a:p>
          <a:p>
            <a:pPr marR="29210" algn="l">
              <a:lnSpc>
                <a:spcPct val="100000"/>
              </a:lnSpc>
              <a:spcBef>
                <a:spcPts val="0"/>
              </a:spcBef>
              <a:tabLst>
                <a:tab pos="1440180" algn="l"/>
                <a:tab pos="3330575" algn="l"/>
                <a:tab pos="4951095" algn="l"/>
              </a:tabLst>
            </a:pPr>
            <a:r>
              <a:rPr lang="nl-NL" sz="3300" b="1">
                <a:latin typeface="Calibri"/>
                <a:ea typeface="Times New Roman" panose="02020603050405020304" pitchFamily="18" charset="0"/>
                <a:cs typeface="Calibri"/>
              </a:rPr>
              <a:t>Examencommissies master- en voorbereidingsprogramma’s academiejaar 2026-27</a:t>
            </a:r>
            <a:br>
              <a:rPr lang="en-US" sz="3300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1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100">
              <a:latin typeface="+mn-lt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2331381-81CF-4E65-919E-9234B6303E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93272"/>
              </p:ext>
            </p:extLst>
          </p:nvPr>
        </p:nvGraphicFramePr>
        <p:xfrm>
          <a:off x="393816" y="1317637"/>
          <a:ext cx="11189017" cy="555275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337728">
                  <a:extLst>
                    <a:ext uri="{9D8B030D-6E8A-4147-A177-3AD203B41FA5}">
                      <a16:colId xmlns:a16="http://schemas.microsoft.com/office/drawing/2014/main" val="2382755113"/>
                    </a:ext>
                  </a:extLst>
                </a:gridCol>
                <a:gridCol w="5227657">
                  <a:extLst>
                    <a:ext uri="{9D8B030D-6E8A-4147-A177-3AD203B41FA5}">
                      <a16:colId xmlns:a16="http://schemas.microsoft.com/office/drawing/2014/main" val="743602748"/>
                    </a:ext>
                  </a:extLst>
                </a:gridCol>
                <a:gridCol w="1623632">
                  <a:extLst>
                    <a:ext uri="{9D8B030D-6E8A-4147-A177-3AD203B41FA5}">
                      <a16:colId xmlns:a16="http://schemas.microsoft.com/office/drawing/2014/main" val="348412128"/>
                    </a:ext>
                  </a:extLst>
                </a:gridCol>
              </a:tblGrid>
              <a:tr h="2085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effectLst/>
                      </a:endParaRP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Leden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MS Sans Serif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err="1">
                          <a:effectLst/>
                        </a:rPr>
                        <a:t>Plaatsvervangers</a:t>
                      </a:r>
                      <a:endParaRPr lang="en-US" sz="1200" err="1">
                        <a:effectLst/>
                        <a:latin typeface="MS Sans Serif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621564"/>
                  </a:ext>
                </a:extLst>
              </a:tr>
              <a:tr h="10741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Master Industriële wetenschappen EM + Master industriële wetenschappen ELO-ICT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MS Sans Serif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P. Van den Bossche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T. De Troyer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S. Bram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A. 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Touhafi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J. 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Lemeire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K. </a:t>
                      </a:r>
                      <a:r>
                        <a:rPr lang="en-US" sz="1200" b="1" err="1">
                          <a:solidFill>
                            <a:schemeClr val="bg1"/>
                          </a:solidFill>
                          <a:effectLst/>
                        </a:rPr>
                        <a:t>Steenhaut</a:t>
                      </a:r>
                      <a:endParaRPr lang="en-US" sz="1200">
                        <a:solidFill>
                          <a:srgbClr val="FF0000"/>
                        </a:solidFill>
                        <a:effectLst/>
                        <a:latin typeface="MS Sans Serif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M. </a:t>
                      </a:r>
                      <a:r>
                        <a:rPr lang="en-US" sz="1200" dirty="0" err="1">
                          <a:effectLst/>
                        </a:rPr>
                        <a:t>Runacres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N. Deligiannis</a:t>
                      </a:r>
                    </a:p>
                    <a:p>
                      <a:pPr marL="0" marR="0" lv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200" b="1" i="0" u="none" strike="noStrike" noProof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K. </a:t>
                      </a:r>
                      <a:r>
                        <a:rPr lang="nl-BE" sz="1200" b="1" i="0" u="none" strike="noStrike" noProof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Steenhaut</a:t>
                      </a:r>
                      <a:endParaRPr lang="en-US" sz="1200" b="1" i="0" u="none" strike="noStrike" noProof="0" err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2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MS Sans Serif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210763"/>
                  </a:ext>
                </a:extLst>
              </a:tr>
              <a:tr h="10741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Master Toegepaste Computerwetenschappen/Applied Computer Science en Voorbereidingsprogramma*</a:t>
                      </a:r>
                      <a:endParaRPr lang="en-US" sz="1200" dirty="0" err="1">
                        <a:effectLst/>
                        <a:latin typeface="MS Sans Serif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B. Jansen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L. De Cruz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B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sym typeface="Wingdings" panose="05000000000000000000" pitchFamily="2" charset="2"/>
                        </a:rPr>
                        <a:t>. 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  <a:sym typeface="Wingdings" panose="05000000000000000000" pitchFamily="2" charset="2"/>
                        </a:rPr>
                        <a:t>Ketsman</a:t>
                      </a:r>
                      <a:endParaRPr lang="en-US" sz="1200" b="1" dirty="0" err="1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N. Deligiannis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B. Da Silva Gomez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K. </a:t>
                      </a:r>
                      <a:r>
                        <a:rPr lang="en-US" sz="1200" b="1" err="1">
                          <a:solidFill>
                            <a:schemeClr val="bg1"/>
                          </a:solidFill>
                          <a:effectLst/>
                        </a:rPr>
                        <a:t>Steenhaut</a:t>
                      </a:r>
                      <a:endParaRPr lang="en-US" sz="1200">
                        <a:solidFill>
                          <a:srgbClr val="FF0000"/>
                        </a:solidFill>
                        <a:effectLst/>
                        <a:latin typeface="MS Sans Serif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Calibri"/>
                          <a:cs typeface="Times New Roman"/>
                        </a:rPr>
                        <a:t>A. Munteanu</a:t>
                      </a: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Calibri"/>
                          <a:cs typeface="Times New Roman"/>
                        </a:rPr>
                        <a:t>A. Van </a:t>
                      </a:r>
                      <a:r>
                        <a:rPr lang="en-US" sz="1200" dirty="0" err="1">
                          <a:solidFill>
                            <a:schemeClr val="bg1"/>
                          </a:solidFill>
                          <a:effectLst/>
                          <a:latin typeface="Calibri"/>
                          <a:cs typeface="Times New Roman"/>
                        </a:rPr>
                        <a:t>Griensven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0" marR="0" lv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200" b="1" i="0" u="none" strike="noStrike" noProof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K. </a:t>
                      </a:r>
                      <a:r>
                        <a:rPr lang="nl-BE" sz="1200" b="1" i="0" u="none" strike="noStrike" noProof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Steenhaut</a:t>
                      </a:r>
                      <a:endParaRPr lang="en-US" sz="1200" b="1" i="0" u="none" strike="noStrike" noProof="0" err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nl-BE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807799"/>
                  </a:ext>
                </a:extLst>
              </a:tr>
              <a:tr h="8854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Master </a:t>
                      </a:r>
                      <a:r>
                        <a:rPr lang="en-US" sz="1200" dirty="0" err="1">
                          <a:effectLst/>
                          <a:latin typeface="+mn-lt"/>
                        </a:rPr>
                        <a:t>Ingenieurswetenschappen</a:t>
                      </a:r>
                      <a:r>
                        <a:rPr lang="en-US" sz="1200" dirty="0">
                          <a:effectLst/>
                          <a:latin typeface="+mn-lt"/>
                        </a:rPr>
                        <a:t>: </a:t>
                      </a:r>
                      <a:r>
                        <a:rPr lang="en-US" sz="1200" dirty="0" err="1">
                          <a:effectLst/>
                          <a:latin typeface="+mn-lt"/>
                        </a:rPr>
                        <a:t>Fotonica</a:t>
                      </a:r>
                      <a:endParaRPr lang="en-US" sz="1200" dirty="0">
                        <a:effectLst/>
                        <a:latin typeface="+mn-l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Master of Photonics Engineering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European Master of Science in Photonics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/>
                        </a:rPr>
                        <a:t>en</a:t>
                      </a: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/>
                        </a:rPr>
                        <a:t>Voorbereidingsprogramma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nl-BE" sz="1200" b="1" dirty="0">
                          <a:solidFill>
                            <a:schemeClr val="bg1"/>
                          </a:solidFill>
                          <a:effectLst/>
                        </a:rPr>
                        <a:t>Deliberatie door een interuniversitaire examencommissie conform interuniversitaire overeenkomst. 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b="1" dirty="0" err="1">
                          <a:solidFill>
                            <a:schemeClr val="bg1"/>
                          </a:solidFill>
                          <a:effectLst/>
                        </a:rPr>
                        <a:t>Aktename</a:t>
                      </a:r>
                      <a:r>
                        <a:rPr lang="nl-BE" sz="1200" b="1" dirty="0">
                          <a:solidFill>
                            <a:schemeClr val="bg1"/>
                          </a:solidFill>
                          <a:effectLst/>
                        </a:rPr>
                        <a:t> op de VUB. 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bg1"/>
                          </a:solidFill>
                          <a:effectLst/>
                        </a:rPr>
                        <a:t>H. </a:t>
                      </a:r>
                      <a:r>
                        <a:rPr lang="nl-BE" sz="1200" b="1" dirty="0" err="1">
                          <a:solidFill>
                            <a:schemeClr val="bg1"/>
                          </a:solidFill>
                          <a:effectLst/>
                        </a:rPr>
                        <a:t>Ottevaere</a:t>
                      </a:r>
                      <a:r>
                        <a:rPr lang="nl-BE" sz="1200" b="1" dirty="0">
                          <a:solidFill>
                            <a:schemeClr val="bg1"/>
                          </a:solidFill>
                          <a:effectLst/>
                        </a:rPr>
                        <a:t> (voorzitter - VUB), N. Le Thomas (</a:t>
                      </a:r>
                      <a:r>
                        <a:rPr lang="nl-BE" sz="1200" b="1" dirty="0" err="1">
                          <a:solidFill>
                            <a:schemeClr val="bg1"/>
                          </a:solidFill>
                          <a:effectLst/>
                        </a:rPr>
                        <a:t>co-voorzitter</a:t>
                      </a:r>
                      <a:r>
                        <a:rPr lang="nl-BE" sz="1200" b="1" dirty="0">
                          <a:solidFill>
                            <a:schemeClr val="bg1"/>
                          </a:solidFill>
                          <a:effectLst/>
                        </a:rPr>
                        <a:t> – </a:t>
                      </a:r>
                      <a:r>
                        <a:rPr lang="nl-BE" sz="1200" b="1" dirty="0" err="1">
                          <a:solidFill>
                            <a:schemeClr val="bg1"/>
                          </a:solidFill>
                          <a:effectLst/>
                        </a:rPr>
                        <a:t>UGent</a:t>
                      </a:r>
                      <a:r>
                        <a:rPr lang="nl-BE" sz="1200" b="1" dirty="0">
                          <a:solidFill>
                            <a:schemeClr val="bg1"/>
                          </a:solidFill>
                          <a:effectLst/>
                        </a:rPr>
                        <a:t>), J. Van </a:t>
                      </a:r>
                      <a:r>
                        <a:rPr lang="nl-BE" sz="1200" b="1" dirty="0" err="1">
                          <a:solidFill>
                            <a:schemeClr val="bg1"/>
                          </a:solidFill>
                          <a:effectLst/>
                        </a:rPr>
                        <a:t>Erps</a:t>
                      </a:r>
                      <a:r>
                        <a:rPr lang="nl-BE" sz="1200" b="1" dirty="0">
                          <a:solidFill>
                            <a:schemeClr val="bg1"/>
                          </a:solidFill>
                          <a:effectLst/>
                        </a:rPr>
                        <a:t> (VUB), G. Verschaffelt (VUB), J. Beeckman (UGent), H. De Smet (</a:t>
                      </a:r>
                      <a:r>
                        <a:rPr lang="nl-BE" sz="1200" b="1" dirty="0" err="1">
                          <a:solidFill>
                            <a:schemeClr val="bg1"/>
                          </a:solidFill>
                          <a:effectLst/>
                        </a:rPr>
                        <a:t>UGent</a:t>
                      </a:r>
                      <a:r>
                        <a:rPr lang="nl-BE" sz="1200" b="1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MS Sans Serif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484919"/>
                  </a:ext>
                </a:extLst>
              </a:tr>
              <a:tr h="71125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  <a:latin typeface="+mn-lt"/>
                        </a:rPr>
                        <a:t>Master Biomedische Ingenieurstechnieken</a:t>
                      </a:r>
                      <a:endParaRPr lang="en-US" sz="1200" dirty="0">
                        <a:effectLst/>
                        <a:latin typeface="+mn-l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  <a:latin typeface="+mn-lt"/>
                        </a:rPr>
                        <a:t>Master of </a:t>
                      </a:r>
                      <a:r>
                        <a:rPr lang="nl-BE" sz="1200" dirty="0" err="1">
                          <a:effectLst/>
                          <a:latin typeface="+mn-lt"/>
                        </a:rPr>
                        <a:t>Biomedical</a:t>
                      </a:r>
                      <a:r>
                        <a:rPr lang="nl-BE" sz="1200" dirty="0">
                          <a:effectLst/>
                          <a:latin typeface="+mn-lt"/>
                        </a:rPr>
                        <a:t> Engineering</a:t>
                      </a:r>
                      <a:endParaRPr lang="en-US" sz="1200" dirty="0">
                        <a:effectLst/>
                        <a:latin typeface="+mn-l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/>
                        </a:rPr>
                        <a:t>en</a:t>
                      </a: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/>
                        </a:rPr>
                        <a:t>Voorbereidingsprogramma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bg1"/>
                          </a:solidFill>
                          <a:effectLst/>
                        </a:rPr>
                        <a:t>Deliberatie door een interuniversitaire examencommissie conform interuniversitair examenreglement. </a:t>
                      </a:r>
                      <a:r>
                        <a:rPr lang="nl-BE" sz="1200" b="1" dirty="0" err="1">
                          <a:solidFill>
                            <a:schemeClr val="bg1"/>
                          </a:solidFill>
                          <a:effectLst/>
                        </a:rPr>
                        <a:t>Aktename</a:t>
                      </a:r>
                      <a:r>
                        <a:rPr lang="nl-BE" sz="1200" b="1" dirty="0">
                          <a:solidFill>
                            <a:schemeClr val="bg1"/>
                          </a:solidFill>
                          <a:effectLst/>
                        </a:rPr>
                        <a:t> op de VUB.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bg1"/>
                          </a:solidFill>
                          <a:effectLst/>
                        </a:rPr>
                        <a:t>Voorzitter: P. Segers (</a:t>
                      </a:r>
                      <a:r>
                        <a:rPr lang="nl-BE" sz="1200" b="1" dirty="0" err="1">
                          <a:solidFill>
                            <a:schemeClr val="bg1"/>
                          </a:solidFill>
                          <a:effectLst/>
                        </a:rPr>
                        <a:t>UGent</a:t>
                      </a:r>
                      <a:r>
                        <a:rPr lang="nl-BE" sz="1200" b="1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b="1" dirty="0" err="1">
                          <a:solidFill>
                            <a:schemeClr val="bg1"/>
                          </a:solidFill>
                          <a:effectLst/>
                        </a:rPr>
                        <a:t>Co-voorzitter</a:t>
                      </a:r>
                      <a:r>
                        <a:rPr lang="nl-BE" sz="1200" b="1" dirty="0">
                          <a:solidFill>
                            <a:schemeClr val="bg1"/>
                          </a:solidFill>
                          <a:effectLst/>
                        </a:rPr>
                        <a:t>: J. Stiens (VUB)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MS Sans Serif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885253"/>
                  </a:ext>
                </a:extLst>
              </a:tr>
              <a:tr h="10741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Master in Sustainable Land Management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Deliberatie door een interuniversitaire examencommissie conform interuniversitair examenreglement.</a:t>
                      </a: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b="1" kern="120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Aktename</a:t>
                      </a:r>
                      <a:r>
                        <a:rPr lang="nl-BE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op VUB.</a:t>
                      </a: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Voorzitter: </a:t>
                      </a:r>
                      <a:r>
                        <a:rPr lang="nl-BE" sz="1200" b="1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Thomas Hermans( </a:t>
                      </a:r>
                      <a:r>
                        <a:rPr lang="nl-BE" sz="1200" b="1" kern="1200" noProof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UGent</a:t>
                      </a:r>
                      <a:r>
                        <a:rPr lang="nl-BE" sz="1200" b="1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nl-BE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l-BE" sz="12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co-voorzitter</a:t>
                      </a:r>
                      <a:r>
                        <a:rPr lang="nl-BE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 </a:t>
                      </a:r>
                      <a:r>
                        <a:rPr lang="nl-BE" sz="1200" b="1" kern="1200" noProof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Margareth</a:t>
                      </a:r>
                      <a:r>
                        <a:rPr lang="nl-BE" sz="1200" b="1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Chen (VUB)</a:t>
                      </a:r>
                      <a:r>
                        <a:rPr lang="nl-BE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Secretaris: Stijn </a:t>
                      </a:r>
                      <a:r>
                        <a:rPr lang="nl-BE" sz="12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Dewaele</a:t>
                      </a:r>
                      <a:r>
                        <a:rPr lang="nl-BE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nl-BE" sz="12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UGent</a:t>
                      </a:r>
                      <a:r>
                        <a:rPr lang="nl-BE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vicesecretaris: </a:t>
                      </a:r>
                      <a:r>
                        <a:rPr lang="nl-BE" sz="1200" b="1" kern="1200" noProof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Elga</a:t>
                      </a:r>
                      <a:r>
                        <a:rPr lang="nl-BE" sz="1200" b="1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nl-BE" sz="1200" b="1" kern="1200" noProof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Salvadore</a:t>
                      </a:r>
                      <a:r>
                        <a:rPr lang="nl-BE" sz="1200" b="1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(VUB)</a:t>
                      </a:r>
                      <a:endParaRPr lang="en-US" sz="1200" b="1" kern="1200" noProof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Marieke </a:t>
                      </a:r>
                      <a:r>
                        <a:rPr lang="en-US" sz="1200" b="1" kern="1200" noProof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Paepen</a:t>
                      </a:r>
                      <a:r>
                        <a:rPr lang="en-US" sz="1200" b="1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200" b="1" kern="1200" noProof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UGent</a:t>
                      </a:r>
                      <a:r>
                        <a:rPr lang="en-US" sz="1200" b="1" kern="1200" noProof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9021815"/>
                  </a:ext>
                </a:extLst>
              </a:tr>
              <a:tr h="406432">
                <a:tc>
                  <a:txBody>
                    <a:bodyPr/>
                    <a:lstStyle/>
                    <a:p>
                      <a:pPr marL="0" lv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Master Nuclear Engineering</a:t>
                      </a: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Peter Baeten (coordinator)</a:t>
                      </a:r>
                    </a:p>
                  </a:txBody>
                  <a:tcPr marL="45537" marR="4553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200" dirty="0"/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22963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5668DA2-98B1-4F3A-9905-298705555382}"/>
              </a:ext>
            </a:extLst>
          </p:cNvPr>
          <p:cNvSpPr txBox="1"/>
          <p:nvPr/>
        </p:nvSpPr>
        <p:spPr>
          <a:xfrm>
            <a:off x="310391" y="796954"/>
            <a:ext cx="11272441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BE" sz="1400" b="1" dirty="0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Voorzitter: J. Van Mierlo (</a:t>
            </a:r>
            <a:r>
              <a:rPr lang="nl-BE" sz="1400" b="1" dirty="0" err="1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plvv</a:t>
            </a:r>
            <a:r>
              <a:rPr lang="nl-BE" sz="1400" b="1" dirty="0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. </a:t>
            </a:r>
            <a:r>
              <a:rPr lang="nl-BE" sz="1400" b="1" dirty="0">
                <a:ea typeface="Times New Roman" panose="02020603050405020304" pitchFamily="18" charset="0"/>
                <a:cs typeface="Times New Roman"/>
              </a:rPr>
              <a:t>I. Wouters)</a:t>
            </a:r>
            <a:r>
              <a:rPr lang="nl-BE" sz="1400" b="1" dirty="0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 – </a:t>
            </a:r>
            <a:r>
              <a:rPr lang="nl-BE" sz="1400" b="1" dirty="0" err="1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Co-voorzitter</a:t>
            </a:r>
            <a:r>
              <a:rPr lang="nl-BE" sz="1400" b="1" dirty="0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: A. </a:t>
            </a:r>
            <a:r>
              <a:rPr lang="nl-BE" sz="1400" b="1" dirty="0" err="1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Touhafi</a:t>
            </a:r>
            <a:br>
              <a:rPr lang="en-US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l-BE" sz="1400" b="1" dirty="0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Secretaris: S. </a:t>
            </a:r>
            <a:r>
              <a:rPr lang="nl-BE" sz="1400" b="1" dirty="0">
                <a:ea typeface="Times New Roman" panose="02020603050405020304" pitchFamily="18" charset="0"/>
                <a:cs typeface="Times New Roman"/>
              </a:rPr>
              <a:t>Van de Voorde</a:t>
            </a:r>
            <a:r>
              <a:rPr lang="nl-BE" sz="1400" b="1" dirty="0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 (</a:t>
            </a:r>
            <a:r>
              <a:rPr lang="nl-BE" sz="1400" b="1" dirty="0" err="1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plvv</a:t>
            </a:r>
            <a:r>
              <a:rPr lang="nl-BE" sz="1400" b="1" dirty="0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. W. </a:t>
            </a:r>
            <a:r>
              <a:rPr lang="nl-BE" sz="1400" b="1" dirty="0" err="1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Meulebroeck</a:t>
            </a:r>
            <a:r>
              <a:rPr lang="nl-BE" sz="1400" b="1" dirty="0">
                <a:effectLst/>
                <a:latin typeface="+mn-lt"/>
                <a:ea typeface="Times New Roman" panose="02020603050405020304" pitchFamily="18" charset="0"/>
                <a:cs typeface="Times New Roman"/>
              </a:rPr>
              <a:t>)</a:t>
            </a:r>
            <a:endParaRPr lang="en-US" sz="1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64559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DD9F8E53-BB24-BC9D-5F87-439660B32D94}"/>
              </a:ext>
            </a:extLst>
          </p:cNvPr>
          <p:cNvSpPr txBox="1"/>
          <p:nvPr/>
        </p:nvSpPr>
        <p:spPr>
          <a:xfrm>
            <a:off x="101083" y="3844"/>
            <a:ext cx="11995053" cy="67403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u="sng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Bruface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:</a:t>
            </a:r>
          </a:p>
          <a:p>
            <a:r>
              <a:rPr lang="nl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Voorzitter: Johan </a:t>
            </a:r>
            <a:r>
              <a:rPr lang="nl-BE" b="1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Gyselinck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 (ULB) en Joeri Van Mierlo (VUB)</a:t>
            </a:r>
          </a:p>
          <a:p>
            <a:r>
              <a:rPr lang="nl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Secretaris: Didier </a:t>
            </a:r>
            <a:r>
              <a:rPr lang="nl-BE" b="1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Snoeck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 (ULB) en Stephanie Van de Voorde (VUB)</a:t>
            </a:r>
          </a:p>
          <a:p>
            <a:endParaRPr lang="nl-BE" b="1" dirty="0">
              <a:solidFill>
                <a:schemeClr val="accent1">
                  <a:lumMod val="75000"/>
                </a:schemeClr>
              </a:solidFill>
              <a:latin typeface="+mj-lt"/>
              <a:ea typeface="Verdana"/>
              <a:cs typeface="Verdana" charset="0"/>
            </a:endParaRPr>
          </a:p>
          <a:p>
            <a:r>
              <a:rPr lang="nl-BE" b="1" u="sng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Opleidingsraadvoorzitters:</a:t>
            </a:r>
            <a:endParaRPr lang="nl-BE" u="sng" dirty="0">
              <a:solidFill>
                <a:schemeClr val="accent1">
                  <a:lumMod val="75000"/>
                </a:schemeClr>
              </a:solidFill>
              <a:ea typeface="Calibri"/>
              <a:cs typeface="Calibri"/>
            </a:endParaRPr>
          </a:p>
          <a:p>
            <a:r>
              <a:rPr lang="nl-BE" b="1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Architectural</a:t>
            </a:r>
            <a:r>
              <a:rPr lang="nl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 Engineering: </a:t>
            </a:r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/>
              <a:cs typeface="Verdana" charset="0"/>
            </a:endParaRPr>
          </a:p>
          <a:p>
            <a:r>
              <a:rPr lang="nl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	VUB: </a:t>
            </a:r>
            <a:r>
              <a:rPr lang="nl-NL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Stephanie Van de Voorde (Stephanie.Van.de.Voorde@vub.be) en Ine Wouters (Ine.Wouters@vub.be)   </a:t>
            </a:r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 charset="0"/>
              <a:cs typeface="Verdana" charset="0"/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	ULB: </a:t>
            </a:r>
            <a:r>
              <a:rPr lang="en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Rika Devos (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Rika.Devos@ulb.be)</a:t>
            </a:r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/>
              <a:cs typeface="Verdana" charset="0"/>
            </a:endParaRPr>
          </a:p>
          <a:p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 charset="0"/>
              <a:cs typeface="Verdana" charset="0"/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Civil engineering: </a:t>
            </a:r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 charset="0"/>
              <a:cs typeface="Verdana" charset="0"/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	VUB: </a:t>
            </a:r>
            <a:r>
              <a:rPr lang="en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Tine </a:t>
            </a:r>
            <a:r>
              <a:rPr lang="en-BE" b="1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Tysmans</a:t>
            </a:r>
            <a:r>
              <a:rPr lang="en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 (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Tine.Tysmans@vub.be)</a:t>
            </a:r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/>
              <a:cs typeface="Verdana" charset="0"/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	ULB: Thierry J. Massart (Thierry.J.Massart@ulb.be)</a:t>
            </a:r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/>
              <a:cs typeface="Verdana" charset="0"/>
            </a:endParaRPr>
          </a:p>
          <a:p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 charset="0"/>
              <a:cs typeface="Verdana" charset="0"/>
            </a:endParaRPr>
          </a:p>
          <a:p>
            <a:r>
              <a:rPr lang="en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Chemical and materials engineering:</a:t>
            </a:r>
          </a:p>
          <a:p>
            <a:r>
              <a:rPr lang="en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	VUB: Guy Van Assche (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Guy.Van.Assche@vub.be)</a:t>
            </a:r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/>
              <a:cs typeface="Verdana" charset="0"/>
            </a:endParaRPr>
          </a:p>
          <a:p>
            <a:r>
              <a:rPr lang="en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	ULB: Gilles </a:t>
            </a:r>
            <a:r>
              <a:rPr lang="en-BE" b="1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Bruylants</a:t>
            </a:r>
            <a:r>
              <a:rPr lang="en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 (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Gilles.Bruylants@ulb.be)</a:t>
            </a:r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/>
              <a:cs typeface="Verdana" charset="0"/>
            </a:endParaRPr>
          </a:p>
          <a:p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 charset="0"/>
              <a:cs typeface="Verdana" charset="0"/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Electrical Engineering:</a:t>
            </a:r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/>
              <a:cs typeface="Verdana" charset="0"/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	VUB: Adrian Munteanu (adrian.munteanu@vub.be)</a:t>
            </a:r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/>
              <a:cs typeface="Verdana" charset="0"/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	ULB: </a:t>
            </a:r>
            <a:r>
              <a:rPr lang="en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Dragomir Milojevic (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Dragomir.Milojevic@ulb.be)</a:t>
            </a:r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/>
              <a:cs typeface="Verdana" charset="0"/>
            </a:endParaRPr>
          </a:p>
          <a:p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 charset="0"/>
              <a:cs typeface="Verdana" charset="0"/>
            </a:endParaRPr>
          </a:p>
          <a:p>
            <a:r>
              <a:rPr lang="en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Electromechanical Engineering:</a:t>
            </a:r>
          </a:p>
          <a:p>
            <a:r>
              <a:rPr lang="en-BE" b="1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	VUB: </a:t>
            </a:r>
            <a:r>
              <a:rPr lang="nl-BE" b="1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Omar Hegazy</a:t>
            </a:r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/>
              <a:cs typeface="Verdana" charset="0"/>
            </a:endParaRPr>
          </a:p>
          <a:p>
            <a:r>
              <a:rPr lang="en-BE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	ULB: Emanuele Garone (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Verdana"/>
                <a:cs typeface="Verdana" charset="0"/>
              </a:rPr>
              <a:t>Emanuele.Garone@ulb.be)</a:t>
            </a:r>
            <a:endParaRPr lang="en-BE" b="1">
              <a:solidFill>
                <a:schemeClr val="accent1">
                  <a:lumMod val="75000"/>
                </a:schemeClr>
              </a:solidFill>
              <a:latin typeface="+mj-lt"/>
              <a:ea typeface="Verdana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110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748a3ab-0a71-4502-870a-78ff9b1fbfc0">
      <Terms xmlns="http://schemas.microsoft.com/office/infopath/2007/PartnerControls"/>
    </lcf76f155ced4ddcb4097134ff3c332f>
    <TaxCatchAll xmlns="232e48a4-996a-4688-951c-c513fbc1255c" xsi:nil="true"/>
    <SharedWithUsers xmlns="232e48a4-996a-4688-951c-c513fbc1255c">
      <UserInfo>
        <DisplayName>Stephanie Van de Voorde</DisplayName>
        <AccountId>251</AccountId>
        <AccountType/>
      </UserInfo>
      <UserInfo>
        <DisplayName>Emmy De Maertelaere</DisplayName>
        <AccountId>4427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49264446A3AE489129FAB3C6AA9007" ma:contentTypeVersion="19" ma:contentTypeDescription="Een nieuw document maken." ma:contentTypeScope="" ma:versionID="80b4a5aeb4a6127c792cb6890be7af0f">
  <xsd:schema xmlns:xsd="http://www.w3.org/2001/XMLSchema" xmlns:xs="http://www.w3.org/2001/XMLSchema" xmlns:p="http://schemas.microsoft.com/office/2006/metadata/properties" xmlns:ns2="232e48a4-996a-4688-951c-c513fbc1255c" xmlns:ns3="c748a3ab-0a71-4502-870a-78ff9b1fbfc0" targetNamespace="http://schemas.microsoft.com/office/2006/metadata/properties" ma:root="true" ma:fieldsID="4d56121e96bad122806ab77e0bc9b422" ns2:_="" ns3:_="">
    <xsd:import namespace="232e48a4-996a-4688-951c-c513fbc1255c"/>
    <xsd:import namespace="c748a3ab-0a71-4502-870a-78ff9b1fbfc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2e48a4-996a-4688-951c-c513fbc1255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5067999-9e1e-4ff5-8b49-1c4583c5fd81}" ma:internalName="TaxCatchAll" ma:showField="CatchAllData" ma:web="232e48a4-996a-4688-951c-c513fbc125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48a3ab-0a71-4502-870a-78ff9b1fbf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50a49bc4-c9e0-412a-b7e2-852193553b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21BDAA8-EC16-4D0F-BDF8-32B1788E6362}">
  <ds:schemaRefs>
    <ds:schemaRef ds:uri="http://purl.org/dc/terms/"/>
    <ds:schemaRef ds:uri="http://purl.org/dc/elements/1.1/"/>
    <ds:schemaRef ds:uri="http://schemas.microsoft.com/office/2006/metadata/properties"/>
    <ds:schemaRef ds:uri="http://purl.org/dc/dcmitype/"/>
    <ds:schemaRef ds:uri="http://www.w3.org/XML/1998/namespace"/>
    <ds:schemaRef ds:uri="c748a3ab-0a71-4502-870a-78ff9b1fbfc0"/>
    <ds:schemaRef ds:uri="232e48a4-996a-4688-951c-c513fbc125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F708D6EF-DA85-4DB1-B0BA-DB6D0CE563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2e48a4-996a-4688-951c-c513fbc1255c"/>
    <ds:schemaRef ds:uri="c748a3ab-0a71-4502-870a-78ff9b1fbf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B1580D2-58C0-406B-9CE2-B3A6A0E7F4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60776</TotalTime>
  <Words>645</Words>
  <Application>Microsoft Office PowerPoint</Application>
  <PresentationFormat>Widescreen</PresentationFormat>
  <Paragraphs>107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Examencommissies bachelorprogramma’s en schakelprogramma’s faculteit ingenieurswetenschappen – academiejaar 2020-21.  Voorzitter en secretaris examencommissies BA en schakelprogramma’s Voorzitter: G. Desmet (plvv. J. Van Mierlo) Secretaris: F. Borguet (plvv. H. Terryn ) </dc:title>
  <dc:creator>Mireille PONET</dc:creator>
  <cp:lastModifiedBy>Tanja THIJS</cp:lastModifiedBy>
  <cp:revision>71</cp:revision>
  <cp:lastPrinted>2025-08-11T12:24:10Z</cp:lastPrinted>
  <dcterms:created xsi:type="dcterms:W3CDTF">2020-08-31T13:21:19Z</dcterms:created>
  <dcterms:modified xsi:type="dcterms:W3CDTF">2026-05-11T09:38:20Z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0x010100E149264446A3AE489129FAB3C6AA9007</vt:lpwstr>
  </property>
  <property fmtid="{D5CDD505-2E9C-101B-9397-08002B2CF9AE}" pid="3" name="MediaServiceImageTags">
    <vt:lpwstr/>
  </property>
</Properties>
</file>